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58" r:id="rId4"/>
    <p:sldId id="259" r:id="rId5"/>
    <p:sldId id="276" r:id="rId6"/>
    <p:sldId id="263" r:id="rId7"/>
    <p:sldId id="272" r:id="rId8"/>
    <p:sldId id="261" r:id="rId9"/>
    <p:sldId id="264" r:id="rId10"/>
    <p:sldId id="273" r:id="rId11"/>
    <p:sldId id="266" r:id="rId12"/>
    <p:sldId id="289" r:id="rId13"/>
    <p:sldId id="290" r:id="rId14"/>
    <p:sldId id="274" r:id="rId15"/>
    <p:sldId id="291" r:id="rId16"/>
    <p:sldId id="268" r:id="rId17"/>
    <p:sldId id="267" r:id="rId18"/>
    <p:sldId id="279" r:id="rId19"/>
    <p:sldId id="277" r:id="rId20"/>
    <p:sldId id="292" r:id="rId21"/>
    <p:sldId id="270" r:id="rId22"/>
    <p:sldId id="275" r:id="rId23"/>
    <p:sldId id="294" r:id="rId24"/>
    <p:sldId id="296" r:id="rId25"/>
    <p:sldId id="297" r:id="rId26"/>
    <p:sldId id="281" r:id="rId27"/>
    <p:sldId id="282" r:id="rId28"/>
    <p:sldId id="283" r:id="rId29"/>
    <p:sldId id="284" r:id="rId30"/>
    <p:sldId id="285" r:id="rId31"/>
    <p:sldId id="299" r:id="rId32"/>
    <p:sldId id="298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F84D-D1D8-4C94-A14A-2299960FE7D3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B73F-F55D-4311-8417-9F9C0F850E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47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F84D-D1D8-4C94-A14A-2299960FE7D3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B73F-F55D-4311-8417-9F9C0F850E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520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F84D-D1D8-4C94-A14A-2299960FE7D3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B73F-F55D-4311-8417-9F9C0F850E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99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F84D-D1D8-4C94-A14A-2299960FE7D3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B73F-F55D-4311-8417-9F9C0F850E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27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F84D-D1D8-4C94-A14A-2299960FE7D3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B73F-F55D-4311-8417-9F9C0F850E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60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F84D-D1D8-4C94-A14A-2299960FE7D3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B73F-F55D-4311-8417-9F9C0F850E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72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F84D-D1D8-4C94-A14A-2299960FE7D3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B73F-F55D-4311-8417-9F9C0F850E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73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F84D-D1D8-4C94-A14A-2299960FE7D3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B73F-F55D-4311-8417-9F9C0F850E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93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F84D-D1D8-4C94-A14A-2299960FE7D3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B73F-F55D-4311-8417-9F9C0F850E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38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F84D-D1D8-4C94-A14A-2299960FE7D3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B73F-F55D-4311-8417-9F9C0F850E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78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F84D-D1D8-4C94-A14A-2299960FE7D3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B73F-F55D-4311-8417-9F9C0F850E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20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AF84D-D1D8-4C94-A14A-2299960FE7D3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0B73F-F55D-4311-8417-9F9C0F850E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76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ec_evangelizacion@arquibogota.org.co" TargetMode="External"/><Relationship Id="rId2" Type="http://schemas.openxmlformats.org/officeDocument/2006/relationships/hyperlink" Target="http://plane.arquibogota.org.co/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35" y="542108"/>
            <a:ext cx="8059513" cy="57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3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36" y="365125"/>
            <a:ext cx="8761128" cy="5811838"/>
          </a:xfrm>
        </p:spPr>
      </p:pic>
    </p:spTree>
    <p:extLst>
      <p:ext uri="{BB962C8B-B14F-4D97-AF65-F5344CB8AC3E}">
        <p14:creationId xmlns:p14="http://schemas.microsoft.com/office/powerpoint/2010/main" val="1573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14350"/>
            <a:ext cx="10515600" cy="5662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09637" y="2903829"/>
            <a:ext cx="3028950" cy="3046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</a:t>
            </a:r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FOCAL</a:t>
            </a:r>
          </a:p>
          <a:p>
            <a:r>
              <a:rPr lang="es-CO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central de la evangelización en la Arquidiócesis de Bogotá</a:t>
            </a:r>
            <a:endParaRPr lang="es-E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4124325" y="3371316"/>
            <a:ext cx="2876550" cy="14097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222331" y="2552672"/>
            <a:ext cx="3910012" cy="34163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O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 QUE NOS UNE Y </a:t>
            </a:r>
            <a:r>
              <a:rPr lang="es-CO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COMPROMETE</a:t>
            </a:r>
          </a:p>
          <a:p>
            <a:r>
              <a:rPr lang="es-C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el horizonte al que queremos llegar, nuestra gran meta</a:t>
            </a:r>
            <a:endParaRPr lang="es-ES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507" y="514350"/>
            <a:ext cx="2953096" cy="22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7376" y="628230"/>
            <a:ext cx="7024744" cy="799064"/>
          </a:xfrm>
        </p:spPr>
        <p:txBody>
          <a:bodyPr>
            <a:normAutofit/>
          </a:bodyPr>
          <a:lstStyle/>
          <a:p>
            <a:pPr algn="ctr"/>
            <a:r>
              <a:rPr lang="es-C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Problema focal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487487" y="1427295"/>
            <a:ext cx="93138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CO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Arquidiócesis de Bogotá, como Pueblo de Dios que peregrina en medio de esta </a:t>
            </a:r>
            <a:r>
              <a:rPr lang="es-CO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región capital, </a:t>
            </a:r>
            <a:r>
              <a:rPr lang="es-CO" sz="2400" u="sng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muestra una débil adhesión a la persona de Jesucristo y a su proyecto del Reino </a:t>
            </a:r>
            <a:r>
              <a:rPr lang="es-CO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 le impide leer e interpretar, en las circunstancias actuales de pluriculturalidad, cambios permanentes e injusticias sociales, los </a:t>
            </a:r>
            <a:r>
              <a:rPr lang="es-CO" sz="2400" u="sng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signos de la presencia salvadora de Dios para ponerse a su servicio</a:t>
            </a:r>
            <a:r>
              <a:rPr lang="es-CO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Consecuentemente, a pesar de los esfuerzos evangelizadores, </a:t>
            </a:r>
            <a:r>
              <a:rPr lang="es-CO" sz="2400" u="sng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prevalece un modo de ser Iglesia caracterizado por un pastoral de conservación</a:t>
            </a:r>
            <a:r>
              <a:rPr lang="es-CO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sin ímpetu misionero, de simple gestión de prácticas religiosas, poca participación, activismo individualista y asistencialismo, y recorre así un camino paralelo a la vida y preocupaciones de la gente</a:t>
            </a:r>
            <a:r>
              <a:rPr lang="es-CO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CO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68008" y="-2738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prstClr val="white"/>
                </a:solidFill>
              </a:rPr>
              <a:t>PLAN DE EVANGELIZACIÓN</a:t>
            </a:r>
            <a:br>
              <a:rPr lang="es-CO" sz="1200" dirty="0">
                <a:solidFill>
                  <a:prstClr val="white"/>
                </a:solidFill>
              </a:rPr>
            </a:br>
            <a:r>
              <a:rPr lang="es-CO" sz="1200" dirty="0">
                <a:solidFill>
                  <a:prstClr val="white"/>
                </a:solidFill>
              </a:rPr>
              <a:t>2. HECHOS SIGNIFICATIVOS</a:t>
            </a:r>
          </a:p>
        </p:txBody>
      </p:sp>
    </p:spTree>
    <p:extLst>
      <p:ext uri="{BB962C8B-B14F-4D97-AF65-F5344CB8AC3E}">
        <p14:creationId xmlns:p14="http://schemas.microsoft.com/office/powerpoint/2010/main" val="12098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Ideal que nos une y nos compromete</a:t>
            </a:r>
            <a:endParaRPr lang="es-ES" sz="4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1225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Arquidiócesis de Bogotá, como Pueblo de Dios que peregrina en medio de esta región capital, </a:t>
            </a:r>
            <a:r>
              <a:rPr lang="es-CO" sz="2400" u="sng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vive y celebra una intensa adhesión a la persona de Jesucristo y a su proyecto del Reino </a:t>
            </a:r>
            <a:r>
              <a:rPr lang="es-CO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 medio de esta región capital y la expresa en su </a:t>
            </a:r>
            <a:r>
              <a:rPr lang="es-CO" sz="2400" u="sng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vida de comunidad</a:t>
            </a:r>
            <a:r>
              <a:rPr lang="es-CO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mediante la participación dinámica y orgánica de todos sus miembros y la renovación constante de todos sus procesos de formación y estructuras de comunión y de servicio; consciente de su misión evangelizadora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s-CO" sz="2400" u="sng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como sal de la tierra y luz del mundo</a:t>
            </a:r>
            <a:r>
              <a:rPr lang="es-CO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con actitud dialogante, profética y propositiva, </a:t>
            </a:r>
            <a:r>
              <a:rPr lang="es-CO" sz="2400" u="sng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discierne y secunda la acción del Espíritu Santo </a:t>
            </a:r>
            <a:r>
              <a:rPr lang="es-CO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 anunciar a Jesucristo en medio de la pluralidad cultural y </a:t>
            </a:r>
            <a:r>
              <a:rPr lang="es-CO" sz="2400" u="sng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participar en la construcción de una sociedad misericordiosa</a:t>
            </a:r>
            <a:r>
              <a:rPr lang="es-CO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justa, reconciliada, solidaria y que cuida la creación</a:t>
            </a:r>
            <a:endParaRPr lang="es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48" y="365125"/>
            <a:ext cx="7732487" cy="5811838"/>
          </a:xfrm>
        </p:spPr>
      </p:pic>
    </p:spTree>
    <p:extLst>
      <p:ext uri="{BB962C8B-B14F-4D97-AF65-F5344CB8AC3E}">
        <p14:creationId xmlns:p14="http://schemas.microsoft.com/office/powerpoint/2010/main" val="22232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71500"/>
            <a:ext cx="10515600" cy="5605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6600" dirty="0" smtClean="0"/>
              <a:t>En otras palabras lo que buscamos es pasar de una </a:t>
            </a:r>
            <a:r>
              <a:rPr lang="es-CO" sz="6600" dirty="0" smtClean="0">
                <a:solidFill>
                  <a:srgbClr val="FF0000"/>
                </a:solidFill>
              </a:rPr>
              <a:t>pastoral de conservación </a:t>
            </a:r>
            <a:r>
              <a:rPr lang="es-CO" sz="6600" dirty="0" smtClean="0"/>
              <a:t>(tal y como lo menciona Aparecida) a una </a:t>
            </a:r>
            <a:r>
              <a:rPr lang="es-CO" sz="6600" dirty="0" smtClean="0">
                <a:solidFill>
                  <a:srgbClr val="00B050"/>
                </a:solidFill>
              </a:rPr>
              <a:t>evangelización misionera</a:t>
            </a:r>
            <a:endParaRPr lang="es-CO" sz="6600" dirty="0" smtClean="0"/>
          </a:p>
          <a:p>
            <a:pPr marL="0" indent="0" algn="ctr">
              <a:buNone/>
            </a:pP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val="4001083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290513"/>
            <a:ext cx="5157787" cy="823912"/>
          </a:xfrm>
        </p:spPr>
        <p:txBody>
          <a:bodyPr>
            <a:normAutofit/>
          </a:bodyPr>
          <a:lstStyle/>
          <a:p>
            <a:r>
              <a:rPr lang="es-CO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Pastoral de conservación</a:t>
            </a:r>
            <a:endParaRPr lang="es-E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1266824"/>
            <a:ext cx="4398962" cy="5267326"/>
          </a:xfrm>
        </p:spPr>
        <p:txBody>
          <a:bodyPr>
            <a:normAutofit/>
          </a:bodyPr>
          <a:lstStyle/>
          <a:p>
            <a:r>
              <a:rPr lang="es-CO" sz="3200" dirty="0" smtClean="0">
                <a:solidFill>
                  <a:srgbClr val="C00000"/>
                </a:solidFill>
              </a:rPr>
              <a:t>Responde a una situación de cristiandad</a:t>
            </a:r>
          </a:p>
          <a:p>
            <a:r>
              <a:rPr lang="es-CO" sz="3200" dirty="0" smtClean="0">
                <a:solidFill>
                  <a:srgbClr val="C00000"/>
                </a:solidFill>
              </a:rPr>
              <a:t>Atiende a grandes mayorías de bautizados (pastoral masiva)</a:t>
            </a:r>
          </a:p>
          <a:p>
            <a:r>
              <a:rPr lang="es-CO" sz="3200" dirty="0" smtClean="0">
                <a:solidFill>
                  <a:srgbClr val="C00000"/>
                </a:solidFill>
              </a:rPr>
              <a:t>Celebra el culto con tendencia a la rutina; predomina la religiosidad popular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705600" y="366713"/>
            <a:ext cx="5183188" cy="823912"/>
          </a:xfrm>
        </p:spPr>
        <p:txBody>
          <a:bodyPr>
            <a:normAutofit/>
          </a:bodyPr>
          <a:lstStyle/>
          <a:p>
            <a:r>
              <a:rPr lang="es-CO" sz="3200" dirty="0" smtClean="0">
                <a:solidFill>
                  <a:schemeClr val="accent6">
                    <a:lumMod val="75000"/>
                  </a:schemeClr>
                </a:solidFill>
              </a:rPr>
              <a:t>Evangelización misionera</a:t>
            </a:r>
            <a:endParaRPr lang="es-E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705600" y="1266824"/>
            <a:ext cx="4649788" cy="5267325"/>
          </a:xfrm>
        </p:spPr>
        <p:txBody>
          <a:bodyPr>
            <a:normAutofit/>
          </a:bodyPr>
          <a:lstStyle/>
          <a:p>
            <a:r>
              <a:rPr lang="es-CO" sz="3200" dirty="0" smtClean="0">
                <a:solidFill>
                  <a:schemeClr val="accent6">
                    <a:lumMod val="50000"/>
                  </a:schemeClr>
                </a:solidFill>
              </a:rPr>
              <a:t>Busca a los alejados, indiferentes</a:t>
            </a:r>
          </a:p>
          <a:p>
            <a:r>
              <a:rPr lang="es-CO" sz="3200" dirty="0" smtClean="0">
                <a:solidFill>
                  <a:schemeClr val="accent6">
                    <a:lumMod val="50000"/>
                  </a:schemeClr>
                </a:solidFill>
              </a:rPr>
              <a:t>Se acerca a hombres y mujeres en situaciones nuevas</a:t>
            </a:r>
          </a:p>
          <a:p>
            <a:r>
              <a:rPr lang="es-CO" sz="3200" dirty="0" smtClean="0">
                <a:solidFill>
                  <a:schemeClr val="accent6">
                    <a:lumMod val="50000"/>
                  </a:schemeClr>
                </a:solidFill>
              </a:rPr>
              <a:t>Desarrolla una liturgia participativa y activa</a:t>
            </a:r>
          </a:p>
        </p:txBody>
      </p:sp>
      <p:sp>
        <p:nvSpPr>
          <p:cNvPr id="2" name="Flecha curvada hacia arriba 1"/>
          <p:cNvSpPr/>
          <p:nvPr/>
        </p:nvSpPr>
        <p:spPr>
          <a:xfrm>
            <a:off x="3695700" y="5581650"/>
            <a:ext cx="4210050" cy="95249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290513"/>
            <a:ext cx="5157787" cy="823912"/>
          </a:xfrm>
        </p:spPr>
        <p:txBody>
          <a:bodyPr>
            <a:normAutofit/>
          </a:bodyPr>
          <a:lstStyle/>
          <a:p>
            <a:r>
              <a:rPr lang="es-CO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Pastoral de conservación</a:t>
            </a:r>
            <a:endParaRPr lang="es-E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1266824"/>
            <a:ext cx="4684712" cy="5267326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Refuerza la tendencia individualista de la fe</a:t>
            </a:r>
          </a:p>
          <a:p>
            <a:r>
              <a:rPr lang="es-CO" dirty="0" smtClean="0">
                <a:solidFill>
                  <a:srgbClr val="C00000"/>
                </a:solidFill>
              </a:rPr>
              <a:t>Confía en su influencia y poder (establecimiento)</a:t>
            </a:r>
          </a:p>
          <a:p>
            <a:r>
              <a:rPr lang="es-CO" dirty="0" smtClean="0">
                <a:solidFill>
                  <a:srgbClr val="C00000"/>
                </a:solidFill>
              </a:rPr>
              <a:t>Cae en la tentación de acomodarse y burocratizarse</a:t>
            </a:r>
          </a:p>
          <a:p>
            <a:r>
              <a:rPr lang="es-CO" dirty="0" smtClean="0">
                <a:solidFill>
                  <a:srgbClr val="C00000"/>
                </a:solidFill>
              </a:rPr>
              <a:t>Confía en la catequesis escolar y familiar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290513"/>
            <a:ext cx="5183188" cy="823912"/>
          </a:xfrm>
        </p:spPr>
        <p:txBody>
          <a:bodyPr>
            <a:normAutofit/>
          </a:bodyPr>
          <a:lstStyle/>
          <a:p>
            <a:r>
              <a:rPr lang="es-CO" sz="3200" dirty="0" smtClean="0">
                <a:solidFill>
                  <a:schemeClr val="accent6">
                    <a:lumMod val="75000"/>
                  </a:schemeClr>
                </a:solidFill>
              </a:rPr>
              <a:t>Evangelización misionera</a:t>
            </a:r>
            <a:endParaRPr lang="es-E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1266824"/>
            <a:ext cx="5183188" cy="5267325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Promueve una espiritualidad de comunión</a:t>
            </a:r>
          </a:p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Es consciente del pluralismo y el relativismo</a:t>
            </a:r>
          </a:p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Reconoce un mundo secularista y presencia de sectas y nuevos grupos religiosos</a:t>
            </a:r>
          </a:p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Atiende a la ignorancia religiosa. Familia y escuela no siempre educan en la fe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Flecha curvada hacia arriba 7"/>
          <p:cNvSpPr/>
          <p:nvPr/>
        </p:nvSpPr>
        <p:spPr>
          <a:xfrm>
            <a:off x="3695700" y="5581650"/>
            <a:ext cx="4210050" cy="95249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49" y="559936"/>
            <a:ext cx="7506302" cy="5629727"/>
          </a:xfrm>
        </p:spPr>
      </p:pic>
    </p:spTree>
    <p:extLst>
      <p:ext uri="{BB962C8B-B14F-4D97-AF65-F5344CB8AC3E}">
        <p14:creationId xmlns:p14="http://schemas.microsoft.com/office/powerpoint/2010/main" val="28445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475818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s-CO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Pastoral de conservación</a:t>
            </a:r>
            <a:endParaRPr lang="es-E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1341293"/>
            <a:ext cx="5157787" cy="4841297"/>
          </a:xfrm>
        </p:spPr>
        <p:txBody>
          <a:bodyPr/>
          <a:lstStyle/>
          <a:p>
            <a:r>
              <a:rPr lang="es-CO" dirty="0" smtClean="0">
                <a:solidFill>
                  <a:srgbClr val="C00000"/>
                </a:solidFill>
              </a:rPr>
              <a:t>Confía en la catequesis </a:t>
            </a:r>
            <a:r>
              <a:rPr lang="es-CO" dirty="0" err="1" smtClean="0">
                <a:solidFill>
                  <a:srgbClr val="C00000"/>
                </a:solidFill>
              </a:rPr>
              <a:t>presacramental</a:t>
            </a:r>
            <a:r>
              <a:rPr lang="es-CO" dirty="0" smtClean="0">
                <a:solidFill>
                  <a:srgbClr val="C00000"/>
                </a:solidFill>
              </a:rPr>
              <a:t> para hacer la iniciación cristiana</a:t>
            </a:r>
          </a:p>
          <a:p>
            <a:r>
              <a:rPr lang="es-CO" dirty="0" smtClean="0">
                <a:solidFill>
                  <a:srgbClr val="C00000"/>
                </a:solidFill>
              </a:rPr>
              <a:t>Centra la atención en la Iglesia</a:t>
            </a:r>
          </a:p>
          <a:p>
            <a:r>
              <a:rPr lang="es-CO" dirty="0" smtClean="0">
                <a:solidFill>
                  <a:srgbClr val="C00000"/>
                </a:solidFill>
              </a:rPr>
              <a:t>Confunde los medios con los fines </a:t>
            </a:r>
          </a:p>
          <a:p>
            <a:r>
              <a:rPr lang="es-CO" dirty="0" smtClean="0">
                <a:solidFill>
                  <a:srgbClr val="C00000"/>
                </a:solidFill>
              </a:rPr>
              <a:t>El agente fundamental de la evangelización es el presbítero</a:t>
            </a:r>
          </a:p>
          <a:p>
            <a:r>
              <a:rPr lang="es-CO" dirty="0" smtClean="0">
                <a:solidFill>
                  <a:srgbClr val="C00000"/>
                </a:solidFill>
              </a:rPr>
              <a:t>El Evangelio no impregna la vida y compromiso de los creyentes</a:t>
            </a:r>
          </a:p>
          <a:p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475818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s-CO" sz="3200" dirty="0">
                <a:solidFill>
                  <a:schemeClr val="accent6">
                    <a:lumMod val="75000"/>
                  </a:schemeClr>
                </a:solidFill>
              </a:rPr>
              <a:t>Evangelización </a:t>
            </a:r>
            <a:r>
              <a:rPr lang="es-CO" sz="3200" dirty="0" smtClean="0">
                <a:solidFill>
                  <a:schemeClr val="accent6">
                    <a:lumMod val="75000"/>
                  </a:schemeClr>
                </a:solidFill>
              </a:rPr>
              <a:t>misionera</a:t>
            </a:r>
            <a:endParaRPr lang="es-E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1341293"/>
            <a:ext cx="5183188" cy="4841297"/>
          </a:xfrm>
        </p:spPr>
        <p:txBody>
          <a:bodyPr>
            <a:normAutofit lnSpcReduction="10000"/>
          </a:bodyPr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Entiende que ser cristiano implica un proceso largo y esforzado</a:t>
            </a:r>
          </a:p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Centra la atención en el servicio al Reino de Dios presente en el mundo</a:t>
            </a:r>
          </a:p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Entiende que el fin es evangelizar</a:t>
            </a:r>
          </a:p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Los laicos han asumido su misión de ser discípulos misioneros</a:t>
            </a:r>
          </a:p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Se entiende el compromiso social que implica el Evangelio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Flecha curvada hacia arriba 6"/>
          <p:cNvSpPr/>
          <p:nvPr/>
        </p:nvSpPr>
        <p:spPr>
          <a:xfrm>
            <a:off x="4062845" y="6068291"/>
            <a:ext cx="3094759" cy="58015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95750" cy="5959475"/>
          </a:xfrm>
        </p:spPr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El Plan E es lo que queremos vivir en la Arquidiócesis de Bogotá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59" y="365125"/>
            <a:ext cx="4229100" cy="6139423"/>
          </a:xfrm>
        </p:spPr>
      </p:pic>
    </p:spTree>
    <p:extLst>
      <p:ext uri="{BB962C8B-B14F-4D97-AF65-F5344CB8AC3E}">
        <p14:creationId xmlns:p14="http://schemas.microsoft.com/office/powerpoint/2010/main" val="1944746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3725"/>
          </a:xfrm>
        </p:spPr>
        <p:txBody>
          <a:bodyPr/>
          <a:lstStyle/>
          <a:p>
            <a:pPr algn="ctr"/>
            <a:r>
              <a:rPr lang="es-CO" dirty="0" smtClean="0"/>
              <a:t>Esto se resume en el </a:t>
            </a:r>
            <a:r>
              <a:rPr lang="es-CO" b="1" dirty="0" smtClean="0"/>
              <a:t>paradigma misionero de evangelización</a:t>
            </a:r>
            <a:endParaRPr lang="es-ES" b="1" dirty="0"/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838200" y="2483644"/>
            <a:ext cx="4914900" cy="3300412"/>
          </a:xfrm>
        </p:spPr>
        <p:txBody>
          <a:bodyPr/>
          <a:lstStyle/>
          <a:p>
            <a:pPr marL="0" indent="0" algn="ctr">
              <a:buNone/>
            </a:pPr>
            <a:r>
              <a:rPr lang="es-CO" b="1" dirty="0" smtClean="0"/>
              <a:t>¿Qué es un paradigma?</a:t>
            </a:r>
          </a:p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Son las “gafas” que nos ponemos para ver la realidad. 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2483644"/>
            <a:ext cx="42164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61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6" y="4130"/>
            <a:ext cx="12184658" cy="68538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7" y="5476008"/>
            <a:ext cx="2016806" cy="84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11" y="365125"/>
            <a:ext cx="10508389" cy="5777767"/>
          </a:xfrm>
        </p:spPr>
      </p:pic>
    </p:spTree>
    <p:extLst>
      <p:ext uri="{BB962C8B-B14F-4D97-AF65-F5344CB8AC3E}">
        <p14:creationId xmlns:p14="http://schemas.microsoft.com/office/powerpoint/2010/main" val="964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98737" y="203448"/>
            <a:ext cx="85385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/>
              <a:t>¿Cómo vamos a caminar hacia el Ideal?</a:t>
            </a:r>
            <a:br>
              <a:rPr lang="es-CO" b="1" dirty="0" smtClean="0"/>
            </a:br>
            <a:r>
              <a:rPr lang="es-CO" b="1" dirty="0" smtClean="0"/>
              <a:t>PRIMER ITINERARIO </a:t>
            </a:r>
            <a:r>
              <a:rPr lang="es-CO" b="1" dirty="0"/>
              <a:t>DE TRES ETAPAS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357740"/>
              </p:ext>
            </p:extLst>
          </p:nvPr>
        </p:nvGraphicFramePr>
        <p:xfrm>
          <a:off x="1554443" y="1747093"/>
          <a:ext cx="9227129" cy="4387008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767157"/>
                <a:gridCol w="3229986"/>
                <a:gridCol w="3229986"/>
              </a:tblGrid>
              <a:tr h="118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Primera etapa </a:t>
                      </a:r>
                      <a:endParaRPr lang="es-CO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</a:rPr>
                        <a:t>Segunda </a:t>
                      </a:r>
                      <a:r>
                        <a:rPr lang="es-CO" sz="1800" dirty="0">
                          <a:effectLst/>
                        </a:rPr>
                        <a:t>etapa</a:t>
                      </a:r>
                      <a:endParaRPr lang="es-CO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</a:rPr>
                        <a:t>EL </a:t>
                      </a:r>
                      <a:r>
                        <a:rPr lang="es-CO" sz="1800" dirty="0">
                          <a:effectLst/>
                        </a:rPr>
                        <a:t>NUEVO </a:t>
                      </a:r>
                      <a:r>
                        <a:rPr lang="es-CO" sz="1800" dirty="0" smtClean="0">
                          <a:effectLst/>
                        </a:rPr>
                        <a:t>RUMBO</a:t>
                      </a: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</a:rPr>
                        <a:t>Tercera </a:t>
                      </a:r>
                      <a:r>
                        <a:rPr lang="es-CO" sz="1800" dirty="0">
                          <a:effectLst/>
                        </a:rPr>
                        <a:t>etapa </a:t>
                      </a:r>
                      <a:endParaRPr lang="es-CO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</a:rPr>
                        <a:t>UN </a:t>
                      </a:r>
                      <a:r>
                        <a:rPr lang="es-CO" sz="1800" dirty="0">
                          <a:effectLst/>
                        </a:rPr>
                        <a:t>NUEVO RITMO</a:t>
                      </a: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9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dic 2013-dic 2016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dic 2016 – dic 2019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dic 2019 – dic 2022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68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u="sng" dirty="0">
                          <a:effectLst/>
                        </a:rPr>
                        <a:t>Meta</a:t>
                      </a:r>
                      <a:r>
                        <a:rPr lang="es-CO" sz="1400" dirty="0">
                          <a:effectLst/>
                        </a:rPr>
                        <a:t>: Los miembros del Pueblo de Dios, y especialmente los animadores de los procesos de evangelización, </a:t>
                      </a:r>
                      <a:r>
                        <a:rPr lang="es-CO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se han sensibilizado con el nuevo paradigma de evangelización</a:t>
                      </a:r>
                      <a:r>
                        <a:rPr lang="es-CO" sz="1400" dirty="0">
                          <a:effectLst/>
                        </a:rPr>
                        <a:t> asumido, comenzando un proceso pedagógico de </a:t>
                      </a:r>
                      <a:r>
                        <a:rPr lang="es-CO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revisión crítica de la práctica evangelizadora </a:t>
                      </a:r>
                      <a:r>
                        <a:rPr lang="es-CO" sz="1400" dirty="0">
                          <a:effectLst/>
                        </a:rPr>
                        <a:t>y de </a:t>
                      </a:r>
                      <a:r>
                        <a:rPr lang="es-CO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cambio de mentalidad </a:t>
                      </a:r>
                      <a:r>
                        <a:rPr lang="es-CO" sz="1400" dirty="0">
                          <a:effectLst/>
                        </a:rPr>
                        <a:t>sobre la forma de vivir la condición bautismal, la comunión y la </a:t>
                      </a:r>
                      <a:r>
                        <a:rPr lang="es-CO" sz="1400" dirty="0" smtClean="0">
                          <a:effectLst/>
                        </a:rPr>
                        <a:t>misión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u="sng" dirty="0">
                          <a:effectLst/>
                        </a:rPr>
                        <a:t>Meta</a:t>
                      </a:r>
                      <a:r>
                        <a:rPr lang="es-CO" sz="1400" dirty="0">
                          <a:effectLst/>
                        </a:rPr>
                        <a:t>: Los miembros del Pueblo de Dios han renovado su dimensión misionera, se ha consolidado una nueva organización de la comunión y la participación </a:t>
                      </a:r>
                      <a:r>
                        <a:rPr lang="es-CO" sz="1400" dirty="0" err="1">
                          <a:effectLst/>
                        </a:rPr>
                        <a:t>arquidiocesanas</a:t>
                      </a:r>
                      <a:r>
                        <a:rPr lang="es-CO" sz="1400" dirty="0">
                          <a:effectLst/>
                        </a:rPr>
                        <a:t>, y se ha profundizado y asumido el nuevo paradigma, en todos los espacios de la vida eclesial, dando lugar a un proceso de creatividad en la </a:t>
                      </a:r>
                      <a:r>
                        <a:rPr lang="es-CO" sz="1400" dirty="0" smtClean="0">
                          <a:effectLst/>
                        </a:rPr>
                        <a:t>evangelización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u="sng" dirty="0">
                          <a:effectLst/>
                        </a:rPr>
                        <a:t>Meta</a:t>
                      </a:r>
                      <a:r>
                        <a:rPr lang="es-CO" sz="1400" dirty="0">
                          <a:effectLst/>
                        </a:rPr>
                        <a:t>: Los miembros del Pueblo de Dios, integrados en nuevos espacios comunitarios y en los diversos escenarios de la sociedad plural, viven la comunión y participación, con una clara  conciencia diocesana, y ejercen su compromiso evangelizador  de manera </a:t>
                      </a:r>
                      <a:r>
                        <a:rPr lang="es-CO" sz="1400" dirty="0" err="1">
                          <a:effectLst/>
                        </a:rPr>
                        <a:t>inculturada</a:t>
                      </a:r>
                      <a:r>
                        <a:rPr lang="es-CO" sz="1400" dirty="0">
                          <a:effectLst/>
                        </a:rPr>
                        <a:t> y con espíritu misionero, logrando generar una nueva presencia de la Iglesia en la región </a:t>
                      </a:r>
                      <a:r>
                        <a:rPr lang="es-CO" sz="1400" dirty="0" smtClean="0">
                          <a:effectLst/>
                        </a:rPr>
                        <a:t>capital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6168008" y="-2738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prstClr val="white"/>
                </a:solidFill>
              </a:rPr>
              <a:t>PLAN DE EVANGELIZACIÓN</a:t>
            </a:r>
            <a:br>
              <a:rPr lang="es-CO" sz="1200" dirty="0">
                <a:solidFill>
                  <a:prstClr val="white"/>
                </a:solidFill>
              </a:rPr>
            </a:br>
            <a:r>
              <a:rPr lang="es-CO" sz="1200" dirty="0">
                <a:solidFill>
                  <a:prstClr val="white"/>
                </a:solidFill>
              </a:rPr>
              <a:t>10. ITINERARIO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37" y="2038945"/>
            <a:ext cx="2016806" cy="84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9830"/>
          </a:xfrm>
        </p:spPr>
        <p:txBody>
          <a:bodyPr/>
          <a:lstStyle/>
          <a:p>
            <a:pPr algn="ctr"/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EJES </a:t>
            </a:r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ESTRATÉGICOS DE LA EVANGELIZACIÓN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78082"/>
            <a:ext cx="10515600" cy="4898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Se reconocen 3 ejes de los cuales se busca impulsar y articular todos los procesos evangelizadores.</a:t>
            </a:r>
          </a:p>
          <a:p>
            <a:pPr marL="0" indent="0">
              <a:buNone/>
            </a:pPr>
            <a:r>
              <a:rPr lang="es-CO" dirty="0" smtClean="0"/>
              <a:t>Son: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sz="2000" dirty="0"/>
          </a:p>
          <a:p>
            <a:pPr>
              <a:buFontTx/>
              <a:buChar char="-"/>
            </a:pP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849582" y="2233727"/>
          <a:ext cx="9216736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205"/>
                <a:gridCol w="2762422"/>
                <a:gridCol w="36201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/>
                        <a:t>Ejes estratégicos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/>
                        <a:t>Núcleos problemáticos 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/>
                        <a:t>Centros</a:t>
                      </a:r>
                      <a:r>
                        <a:rPr lang="es-CO" sz="1800" baseline="0" dirty="0" smtClean="0"/>
                        <a:t> Estratégicos</a:t>
                      </a:r>
                      <a:endParaRPr lang="es-E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/>
                        <a:t>Eje del cuidado de la Comunión y la Participación.</a:t>
                      </a:r>
                    </a:p>
                    <a:p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/>
                        <a:t>El anhelo de vida comunitaria, trato fraterno y amplia participación, especialmente laical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Centro de Comunión</a:t>
                      </a:r>
                      <a:r>
                        <a:rPr lang="es-CO" sz="1800" baseline="0" dirty="0" smtClean="0"/>
                        <a:t> y Participación</a:t>
                      </a:r>
                      <a:endParaRPr lang="es-E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/>
                        <a:t>Eje de la Promoción del Anuncio, formación en la fe y diálogo con el mundo contemporáneo.</a:t>
                      </a:r>
                    </a:p>
                    <a:p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/>
                        <a:t>El anhelo de formación de la fe, de diálogo con el mundo contemporáneo y de mayor acción misionera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Centro de Anuncio, formación y dialogo</a:t>
                      </a:r>
                      <a:endParaRPr lang="es-E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/>
                        <a:t>Eje de Animación de la Dimensión Social de la Evangelización.</a:t>
                      </a:r>
                    </a:p>
                    <a:p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/>
                        <a:t>El anhelo de una mayor incidencia en el mundo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Centro de Dimensión Social de la Evangelización</a:t>
                      </a:r>
                      <a:endParaRPr lang="es-E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6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391" y="1880756"/>
            <a:ext cx="3037609" cy="2012806"/>
          </a:xfrm>
        </p:spPr>
        <p:txBody>
          <a:bodyPr>
            <a:normAutofit/>
          </a:bodyPr>
          <a:lstStyle/>
          <a:p>
            <a:r>
              <a:rPr lang="es-CO" b="1" dirty="0" smtClean="0"/>
              <a:t>¿Cómo nos hemos organizado?</a:t>
            </a:r>
            <a:endParaRPr lang="es-ES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82" y="77045"/>
            <a:ext cx="7595755" cy="6780955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633106" y="4883292"/>
            <a:ext cx="2701636" cy="124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 smtClean="0">
                <a:solidFill>
                  <a:srgbClr val="C00000"/>
                </a:solidFill>
              </a:rPr>
              <a:t>VICARÍA DE EVANGELIZACIÓN</a:t>
            </a:r>
            <a:endParaRPr lang="es-E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Y entonces ¿qué hay por hacer?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373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O" dirty="0" smtClean="0"/>
              <a:t>Orar por la Iglesia arquidiocesana para que seamos dóciles al llamado a la conversión</a:t>
            </a:r>
          </a:p>
          <a:p>
            <a:pPr marL="971550" lvl="1" indent="-514350">
              <a:buFont typeface="+mj-lt"/>
              <a:buAutoNum type="arabicPeriod"/>
            </a:pPr>
            <a:endParaRPr lang="es-CO" dirty="0" smtClean="0"/>
          </a:p>
          <a:p>
            <a:pPr marL="971550" lvl="1" indent="-514350">
              <a:buFont typeface="+mj-lt"/>
              <a:buAutoNum type="arabicPeriod"/>
            </a:pPr>
            <a:endParaRPr lang="es-CO" dirty="0" smtClean="0"/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994" y="365125"/>
            <a:ext cx="2016806" cy="8405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54" y="2841751"/>
            <a:ext cx="4530437" cy="34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9809"/>
            <a:ext cx="6487391" cy="4587154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s-CO" dirty="0"/>
              <a:t>Comprender y acoger el paradigma misionero de </a:t>
            </a:r>
            <a:r>
              <a:rPr lang="es-CO" dirty="0" smtClean="0"/>
              <a:t>evangelización</a:t>
            </a:r>
          </a:p>
          <a:p>
            <a:pPr marL="514350" indent="-514350">
              <a:buFont typeface="+mj-lt"/>
              <a:buAutoNum type="arabicPeriod" startAt="2"/>
            </a:pPr>
            <a:endParaRPr lang="es-CO" dirty="0"/>
          </a:p>
          <a:p>
            <a:pPr marL="457200" lvl="1" indent="0">
              <a:buNone/>
            </a:pPr>
            <a:r>
              <a:rPr lang="es-CO" dirty="0" smtClean="0"/>
              <a:t>2.1. Leer </a:t>
            </a:r>
            <a:r>
              <a:rPr lang="es-CO" dirty="0"/>
              <a:t>y comprender los documentos del Plan E sobre el paradigma (Libro: Por una evangelización misionera)</a:t>
            </a:r>
          </a:p>
          <a:p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/>
              <a:t>Y entonces ¿qué hay por hacer?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75" y="607622"/>
            <a:ext cx="2016806" cy="8405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73" y="1690686"/>
            <a:ext cx="3243997" cy="48957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18" y="4408605"/>
            <a:ext cx="1504856" cy="20531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41" y="4408605"/>
            <a:ext cx="1381495" cy="207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1825625"/>
            <a:ext cx="62899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3200" dirty="0" smtClean="0"/>
              <a:t>2. Comprender </a:t>
            </a:r>
            <a:r>
              <a:rPr lang="es-CO" sz="3200" dirty="0"/>
              <a:t>y acoger el paradigma misionero de </a:t>
            </a:r>
            <a:r>
              <a:rPr lang="es-CO" sz="3200" dirty="0" smtClean="0"/>
              <a:t>evangelización</a:t>
            </a:r>
          </a:p>
          <a:p>
            <a:pPr marL="457200" lvl="1" indent="0">
              <a:buNone/>
            </a:pPr>
            <a:endParaRPr lang="es-CO" sz="2800" dirty="0" smtClean="0"/>
          </a:p>
          <a:p>
            <a:pPr marL="457200" lvl="1" indent="0">
              <a:buNone/>
            </a:pPr>
            <a:r>
              <a:rPr lang="es-CO" dirty="0" smtClean="0"/>
              <a:t>2.2. Propiciar </a:t>
            </a:r>
            <a:r>
              <a:rPr lang="es-CO" dirty="0"/>
              <a:t>experiencias de encuentro con Jesucristo en la calle, en la vida de la ciudad región (caminata, salida social, cine foro, cartografía, etc.) </a:t>
            </a:r>
          </a:p>
          <a:p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/>
              <a:t>Y entonces ¿qué hay por hacer?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75" y="607622"/>
            <a:ext cx="2016806" cy="84056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45" y="1704622"/>
            <a:ext cx="3211059" cy="459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45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1825625"/>
            <a:ext cx="6289964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CO" sz="2800" dirty="0" smtClean="0"/>
              <a:t>2. Comprender </a:t>
            </a:r>
            <a:r>
              <a:rPr lang="es-CO" sz="2800" dirty="0"/>
              <a:t>y acoger el paradigma misionero de </a:t>
            </a:r>
            <a:r>
              <a:rPr lang="es-CO" sz="2800" dirty="0" smtClean="0"/>
              <a:t>evangelización</a:t>
            </a:r>
          </a:p>
          <a:p>
            <a:pPr marL="457200" lvl="1" indent="0">
              <a:buNone/>
            </a:pPr>
            <a:endParaRPr lang="es-CO" sz="2800" dirty="0" smtClean="0"/>
          </a:p>
          <a:p>
            <a:pPr marL="457200" lvl="1" indent="0">
              <a:buNone/>
            </a:pPr>
            <a:r>
              <a:rPr lang="es-CO" dirty="0" smtClean="0"/>
              <a:t>2.3. Orar</a:t>
            </a:r>
            <a:r>
              <a:rPr lang="es-CO" dirty="0"/>
              <a:t>, personal y comunitariamente, con el itinerario de oración (librito gris)</a:t>
            </a:r>
          </a:p>
          <a:p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/>
              <a:t>Y entonces ¿qué hay por hacer?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75" y="607622"/>
            <a:ext cx="2016806" cy="8405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67" y="1825625"/>
            <a:ext cx="3487415" cy="467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6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24000" y="764704"/>
            <a:ext cx="9144000" cy="4226396"/>
          </a:xfrm>
        </p:spPr>
        <p:txBody>
          <a:bodyPr>
            <a:noAutofit/>
          </a:bodyPr>
          <a:lstStyle/>
          <a:p>
            <a:r>
              <a:rPr lang="es-CO" sz="7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¿QUÉ ES </a:t>
            </a:r>
            <a:br>
              <a:rPr lang="es-CO" sz="7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O" sz="7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 PLAN DE EVANGELIZACIÓN?</a:t>
            </a:r>
          </a:p>
        </p:txBody>
      </p:sp>
    </p:spTree>
    <p:extLst>
      <p:ext uri="{BB962C8B-B14F-4D97-AF65-F5344CB8AC3E}">
        <p14:creationId xmlns:p14="http://schemas.microsoft.com/office/powerpoint/2010/main" val="3208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1825625"/>
            <a:ext cx="584315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CO" dirty="0" smtClean="0"/>
              <a:t>Comprender </a:t>
            </a:r>
            <a:r>
              <a:rPr lang="es-CO" dirty="0"/>
              <a:t>y acoger el paradigma misionero de </a:t>
            </a:r>
            <a:r>
              <a:rPr lang="es-CO" dirty="0" smtClean="0"/>
              <a:t>evangelización</a:t>
            </a:r>
          </a:p>
          <a:p>
            <a:pPr marL="514350" indent="-514350">
              <a:buFont typeface="+mj-lt"/>
              <a:buAutoNum type="arabicPeriod" startAt="2"/>
            </a:pPr>
            <a:endParaRPr lang="es-CO" dirty="0" smtClean="0"/>
          </a:p>
          <a:p>
            <a:pPr marL="457200" lvl="1" indent="0">
              <a:buNone/>
            </a:pPr>
            <a:r>
              <a:rPr lang="es-CO" dirty="0" smtClean="0"/>
              <a:t>2.4. Tener </a:t>
            </a:r>
            <a:r>
              <a:rPr lang="es-CO" dirty="0"/>
              <a:t>un retiro al menos una vez por año</a:t>
            </a:r>
          </a:p>
          <a:p>
            <a:pPr marL="457200" lvl="1" indent="0">
              <a:buNone/>
            </a:pPr>
            <a:r>
              <a:rPr lang="es-CO" dirty="0" smtClean="0"/>
              <a:t>2.5. Favorecer </a:t>
            </a:r>
            <a:r>
              <a:rPr lang="es-CO" dirty="0"/>
              <a:t>el encuentro fraterno con los hermanos en el espacio </a:t>
            </a:r>
            <a:r>
              <a:rPr lang="es-CO" dirty="0" smtClean="0"/>
              <a:t>eclesial</a:t>
            </a:r>
          </a:p>
          <a:p>
            <a:pPr marL="457200" lvl="1" indent="0">
              <a:buNone/>
            </a:pPr>
            <a:endParaRPr lang="es-CO" dirty="0" smtClean="0"/>
          </a:p>
          <a:p>
            <a:pPr marL="514350" lvl="1" indent="-514350">
              <a:spcBef>
                <a:spcPts val="1000"/>
              </a:spcBef>
              <a:buFont typeface="+mj-lt"/>
              <a:buAutoNum type="arabicPeriod" startAt="3"/>
            </a:pPr>
            <a:r>
              <a:rPr lang="es-CO" sz="2800" dirty="0"/>
              <a:t>Ayudar a otros a comprender y acoger el paradigma misionero</a:t>
            </a:r>
          </a:p>
          <a:p>
            <a:pPr marL="971550" lvl="1" indent="-514350">
              <a:buFont typeface="+mj-lt"/>
              <a:buAutoNum type="arabicPeriod" startAt="4"/>
            </a:pPr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/>
              <a:t>Y entonces ¿qué hay por hacer?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75" y="607622"/>
            <a:ext cx="2016806" cy="8405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06" y="2068268"/>
            <a:ext cx="4492337" cy="306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Para más información…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Página web:</a:t>
            </a:r>
            <a:r>
              <a:rPr lang="es-ES" dirty="0" smtClean="0"/>
              <a:t> </a:t>
            </a:r>
            <a:r>
              <a:rPr lang="es-CO" dirty="0" smtClean="0">
                <a:hlinkClick r:id="rId2"/>
              </a:rPr>
              <a:t>http</a:t>
            </a:r>
            <a:r>
              <a:rPr lang="es-CO" dirty="0">
                <a:hlinkClick r:id="rId2"/>
              </a:rPr>
              <a:t>://plane.arquibogota.org.co/es</a:t>
            </a:r>
            <a:r>
              <a:rPr lang="es-CO" dirty="0" smtClean="0">
                <a:hlinkClick r:id="rId2"/>
              </a:rPr>
              <a:t>/</a:t>
            </a: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Correo: </a:t>
            </a:r>
            <a:r>
              <a:rPr lang="es-CO" dirty="0" smtClean="0">
                <a:hlinkClick r:id="rId3"/>
              </a:rPr>
              <a:t>sec_evangelizacion@arquibogota.org.co</a:t>
            </a: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Teléfono: 3505511 Opción 1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                    </a:t>
            </a:r>
            <a:r>
              <a:rPr lang="es-CO" dirty="0" err="1" smtClean="0"/>
              <a:t>plane.arquidiocesisdebogota</a:t>
            </a: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               </a:t>
            </a:r>
            <a:r>
              <a:rPr lang="es-CO" dirty="0" err="1" smtClean="0"/>
              <a:t>PlanE_Bogota</a:t>
            </a:r>
            <a:endParaRPr lang="es-CO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74" y="5077258"/>
            <a:ext cx="1099705" cy="10997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81" y="3647210"/>
            <a:ext cx="920492" cy="92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3" y="121537"/>
            <a:ext cx="7065818" cy="6429498"/>
          </a:xfrm>
        </p:spPr>
      </p:pic>
    </p:spTree>
    <p:extLst>
      <p:ext uri="{BB962C8B-B14F-4D97-AF65-F5344CB8AC3E}">
        <p14:creationId xmlns:p14="http://schemas.microsoft.com/office/powerpoint/2010/main" val="8453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43481" y="188640"/>
            <a:ext cx="710508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 PROYECTO DE VIDA </a:t>
            </a:r>
          </a:p>
          <a:p>
            <a:pPr algn="ctr"/>
            <a:r>
              <a:rPr lang="es-ES" sz="5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PARA NUESTRA </a:t>
            </a:r>
          </a:p>
          <a:p>
            <a:pPr algn="ctr"/>
            <a:r>
              <a:rPr lang="es-ES" sz="5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COMUNIÓN Y MISIÓN </a:t>
            </a:r>
          </a:p>
          <a:p>
            <a:pPr algn="ctr"/>
            <a:r>
              <a:rPr lang="es-ES" sz="5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ARQUIDIOCESANAS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3717032"/>
            <a:ext cx="5080000" cy="29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23" y="365125"/>
            <a:ext cx="8839199" cy="5906721"/>
          </a:xfrm>
        </p:spPr>
      </p:pic>
    </p:spTree>
    <p:extLst>
      <p:ext uri="{BB962C8B-B14F-4D97-AF65-F5344CB8AC3E}">
        <p14:creationId xmlns:p14="http://schemas.microsoft.com/office/powerpoint/2010/main" val="8032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24000" y="764704"/>
            <a:ext cx="9144000" cy="4931246"/>
          </a:xfrm>
        </p:spPr>
        <p:txBody>
          <a:bodyPr>
            <a:noAutofit/>
          </a:bodyPr>
          <a:lstStyle/>
          <a:p>
            <a:r>
              <a:rPr lang="es-CO" sz="7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¿Y CUÁL ES LA </a:t>
            </a:r>
            <a:r>
              <a:rPr lang="es-CO" sz="7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MISIÓN</a:t>
            </a:r>
            <a:r>
              <a:rPr lang="es-CO" sz="7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7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LA IGLESIA EN BOGOTÁ?</a:t>
            </a:r>
            <a:endParaRPr lang="es-CO" sz="9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00" y="365125"/>
            <a:ext cx="7739000" cy="5811838"/>
          </a:xfrm>
        </p:spPr>
      </p:pic>
    </p:spTree>
    <p:extLst>
      <p:ext uri="{BB962C8B-B14F-4D97-AF65-F5344CB8AC3E}">
        <p14:creationId xmlns:p14="http://schemas.microsoft.com/office/powerpoint/2010/main" val="16058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24000" y="764704"/>
            <a:ext cx="9144000" cy="5184576"/>
          </a:xfrm>
        </p:spPr>
        <p:txBody>
          <a:bodyPr>
            <a:noAutofit/>
          </a:bodyPr>
          <a:lstStyle/>
          <a:p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PERO… </a:t>
            </a:r>
            <a:b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O" sz="7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O" sz="7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O" sz="7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¿QUÉ </a:t>
            </a:r>
            <a:r>
              <a:rPr lang="es-CO" sz="7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 </a:t>
            </a:r>
            <a:br>
              <a:rPr lang="es-CO" sz="7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O" sz="7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EVANGELIZAR</a:t>
            </a:r>
            <a:r>
              <a:rPr lang="es-CO" sz="7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s-CO" sz="7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72836"/>
            <a:ext cx="10515600" cy="53041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Evangelizar </a:t>
            </a:r>
            <a:r>
              <a:rPr lang="es-CO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que </a:t>
            </a:r>
            <a:r>
              <a:rPr lang="es-CO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Jesucristo sea conocido, amado y seguido,</a:t>
            </a:r>
          </a:p>
          <a:p>
            <a:pPr marL="0" indent="0" algn="ctr">
              <a:buNone/>
            </a:pPr>
            <a:r>
              <a:rPr lang="es-CO" sz="4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CO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 construir en Él relaciones de comunión</a:t>
            </a:r>
          </a:p>
          <a:p>
            <a:pPr marL="0" indent="0" algn="ctr">
              <a:buNone/>
            </a:pPr>
            <a:r>
              <a:rPr lang="es-CO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mediante el influjo del Espíritu Santo, transformar la historia en la realidad concreta de la Arquidiócesis de Bogotá</a:t>
            </a:r>
            <a:endParaRPr lang="es-ES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964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1232</Words>
  <Application>Microsoft Office PowerPoint</Application>
  <PresentationFormat>Panorámica</PresentationFormat>
  <Paragraphs>120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El Plan E es lo que queremos vivir en la Arquidiócesis de Bogotá</vt:lpstr>
      <vt:lpstr>¿QUÉ ES  UN PLAN DE EVANGELIZACIÓN?</vt:lpstr>
      <vt:lpstr>Presentación de PowerPoint</vt:lpstr>
      <vt:lpstr>Presentación de PowerPoint</vt:lpstr>
      <vt:lpstr>¿Y CUÁL ES LA MISIÓN DE LA IGLESIA EN BOGOTÁ?</vt:lpstr>
      <vt:lpstr>Presentación de PowerPoint</vt:lpstr>
      <vt:lpstr>PERO…   ¿QUÉ ES  EVANGELIZAR?</vt:lpstr>
      <vt:lpstr>Presentación de PowerPoint</vt:lpstr>
      <vt:lpstr>Presentación de PowerPoint</vt:lpstr>
      <vt:lpstr>Presentación de PowerPoint</vt:lpstr>
      <vt:lpstr>Problema focal</vt:lpstr>
      <vt:lpstr>Ideal que nos une y nos compromete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Esto se resume en el paradigma misionero de evangelización</vt:lpstr>
      <vt:lpstr>Presentación de PowerPoint</vt:lpstr>
      <vt:lpstr>Presentación de PowerPoint</vt:lpstr>
      <vt:lpstr>¿Cómo vamos a caminar hacia el Ideal? PRIMER ITINERARIO DE TRES ETAPAS</vt:lpstr>
      <vt:lpstr>EJES ESTRATÉGICOS DE LA EVANGELIZACIÓN</vt:lpstr>
      <vt:lpstr>¿Cómo nos hemos organizado?</vt:lpstr>
      <vt:lpstr>Y entonces ¿qué hay por hacer?</vt:lpstr>
      <vt:lpstr>Y entonces ¿qué hay por hacer?</vt:lpstr>
      <vt:lpstr>Y entonces ¿qué hay por hacer?</vt:lpstr>
      <vt:lpstr>Y entonces ¿qué hay por hacer?</vt:lpstr>
      <vt:lpstr>Y entonces ¿qué hay por hacer?</vt:lpstr>
      <vt:lpstr>Para más información…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Observatorio Arquidiocesano de Evangelización</dc:creator>
  <cp:lastModifiedBy>Aleja</cp:lastModifiedBy>
  <cp:revision>18</cp:revision>
  <dcterms:created xsi:type="dcterms:W3CDTF">2015-07-31T16:19:12Z</dcterms:created>
  <dcterms:modified xsi:type="dcterms:W3CDTF">2015-09-04T21:37:23Z</dcterms:modified>
</cp:coreProperties>
</file>