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5" r:id="rId3"/>
    <p:sldId id="264" r:id="rId4"/>
    <p:sldId id="267" r:id="rId5"/>
    <p:sldId id="270" r:id="rId6"/>
    <p:sldId id="271" r:id="rId7"/>
    <p:sldId id="274" r:id="rId8"/>
    <p:sldId id="277" r:id="rId9"/>
    <p:sldId id="280" r:id="rId10"/>
    <p:sldId id="278" r:id="rId11"/>
    <p:sldId id="279" r:id="rId12"/>
    <p:sldId id="281" r:id="rId13"/>
    <p:sldId id="282" r:id="rId14"/>
    <p:sldId id="284" r:id="rId15"/>
    <p:sldId id="285" r:id="rId16"/>
    <p:sldId id="286" r:id="rId17"/>
    <p:sldId id="287" r:id="rId18"/>
    <p:sldId id="288" r:id="rId19"/>
    <p:sldId id="289" r:id="rId20"/>
    <p:sldId id="290" r:id="rId21"/>
    <p:sldId id="292" r:id="rId22"/>
    <p:sldId id="302" r:id="rId23"/>
    <p:sldId id="293" r:id="rId24"/>
    <p:sldId id="294" r:id="rId25"/>
    <p:sldId id="295" r:id="rId26"/>
    <p:sldId id="296" r:id="rId27"/>
    <p:sldId id="297" r:id="rId28"/>
    <p:sldId id="298" r:id="rId29"/>
    <p:sldId id="299" r:id="rId30"/>
    <p:sldId id="300" r:id="rId31"/>
    <p:sldId id="301" r:id="rId32"/>
    <p:sldId id="291" r:id="rId33"/>
    <p:sldId id="303" r:id="rId34"/>
    <p:sldId id="28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CC66"/>
    <a:srgbClr val="FFFF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3" d="100"/>
          <a:sy n="83" d="100"/>
        </p:scale>
        <p:origin x="-88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6A1D5-39C2-4B57-8AFA-21C4F6EEABC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CO"/>
        </a:p>
      </dgm:t>
    </dgm:pt>
    <dgm:pt modelId="{E09024BD-2CCE-4469-9AD3-B861D590898C}">
      <dgm:prSet phldrT="[Texto]" custT="1"/>
      <dgm:spPr/>
      <dgm:t>
        <a:bodyPr/>
        <a:lstStyle/>
        <a:p>
          <a:r>
            <a:rPr lang="es-CO" sz="2000" b="1" dirty="0" smtClean="0">
              <a:solidFill>
                <a:srgbClr val="002060"/>
              </a:solidFill>
            </a:rPr>
            <a:t>3. Modelo ideal</a:t>
          </a:r>
          <a:endParaRPr lang="es-CO" sz="2000" b="1" dirty="0">
            <a:solidFill>
              <a:srgbClr val="002060"/>
            </a:solidFill>
          </a:endParaRPr>
        </a:p>
      </dgm:t>
    </dgm:pt>
    <dgm:pt modelId="{64D1FCC0-079E-42EE-8D55-E665EB0421A8}" type="parTrans" cxnId="{36892C90-53EB-4343-B450-C5BF6F52A467}">
      <dgm:prSet/>
      <dgm:spPr/>
      <dgm:t>
        <a:bodyPr/>
        <a:lstStyle/>
        <a:p>
          <a:endParaRPr lang="es-CO"/>
        </a:p>
      </dgm:t>
    </dgm:pt>
    <dgm:pt modelId="{D37B5417-5A29-4B1D-B1E0-67131C11DF1E}" type="sibTrans" cxnId="{36892C90-53EB-4343-B450-C5BF6F52A467}">
      <dgm:prSet/>
      <dgm:spPr/>
      <dgm:t>
        <a:bodyPr/>
        <a:lstStyle/>
        <a:p>
          <a:endParaRPr lang="es-CO"/>
        </a:p>
      </dgm:t>
    </dgm:pt>
    <dgm:pt modelId="{D43ABFD1-DAD5-44A2-88B7-7F8A5661B4F9}">
      <dgm:prSet phldrT="[Texto]" custT="1"/>
      <dgm:spPr>
        <a:solidFill>
          <a:schemeClr val="tx2">
            <a:lumMod val="20000"/>
            <a:lumOff val="80000"/>
          </a:schemeClr>
        </a:solidFill>
      </dgm:spPr>
      <dgm:t>
        <a:bodyPr/>
        <a:lstStyle/>
        <a:p>
          <a:r>
            <a:rPr lang="es-CO" sz="2000" b="1" dirty="0" smtClean="0">
              <a:solidFill>
                <a:srgbClr val="002060"/>
              </a:solidFill>
            </a:rPr>
            <a:t>4. Diagnóstico</a:t>
          </a:r>
          <a:endParaRPr lang="es-CO" sz="2000" b="1" dirty="0">
            <a:solidFill>
              <a:srgbClr val="002060"/>
            </a:solidFill>
          </a:endParaRPr>
        </a:p>
      </dgm:t>
    </dgm:pt>
    <dgm:pt modelId="{358DBD13-E679-4FEB-AAF0-D81F2F21C5E8}" type="parTrans" cxnId="{C0915D2C-1E3F-41F3-BFFC-D08E86D2A6A0}">
      <dgm:prSet/>
      <dgm:spPr/>
      <dgm:t>
        <a:bodyPr/>
        <a:lstStyle/>
        <a:p>
          <a:endParaRPr lang="es-CO"/>
        </a:p>
      </dgm:t>
    </dgm:pt>
    <dgm:pt modelId="{03D5B961-2A66-4BFC-A01B-6DA60B949DF1}" type="sibTrans" cxnId="{C0915D2C-1E3F-41F3-BFFC-D08E86D2A6A0}">
      <dgm:prSet/>
      <dgm:spPr/>
      <dgm:t>
        <a:bodyPr/>
        <a:lstStyle/>
        <a:p>
          <a:endParaRPr lang="es-CO"/>
        </a:p>
      </dgm:t>
    </dgm:pt>
    <dgm:pt modelId="{803325E6-5997-42BC-A942-C310ED034957}">
      <dgm:prSet phldrT="[Texto]" custT="1"/>
      <dgm:spPr>
        <a:solidFill>
          <a:schemeClr val="accent1">
            <a:lumMod val="60000"/>
            <a:lumOff val="40000"/>
          </a:schemeClr>
        </a:solidFill>
      </dgm:spPr>
      <dgm:t>
        <a:bodyPr/>
        <a:lstStyle/>
        <a:p>
          <a:r>
            <a:rPr lang="es-CO" sz="2000" b="1" dirty="0" smtClean="0">
              <a:solidFill>
                <a:srgbClr val="002060"/>
              </a:solidFill>
            </a:rPr>
            <a:t>5. Modelo operativo</a:t>
          </a:r>
          <a:endParaRPr lang="es-CO" sz="2000" b="1" dirty="0">
            <a:solidFill>
              <a:srgbClr val="002060"/>
            </a:solidFill>
          </a:endParaRPr>
        </a:p>
      </dgm:t>
    </dgm:pt>
    <dgm:pt modelId="{1EC9E4F6-DB2A-4280-8510-EF124817ABAB}" type="parTrans" cxnId="{3E997217-413E-4902-A49E-43B32CA90F6C}">
      <dgm:prSet/>
      <dgm:spPr/>
      <dgm:t>
        <a:bodyPr/>
        <a:lstStyle/>
        <a:p>
          <a:endParaRPr lang="es-CO"/>
        </a:p>
      </dgm:t>
    </dgm:pt>
    <dgm:pt modelId="{1AA83D96-357F-4C94-8814-8E6E8149BA08}" type="sibTrans" cxnId="{3E997217-413E-4902-A49E-43B32CA90F6C}">
      <dgm:prSet/>
      <dgm:spPr/>
      <dgm:t>
        <a:bodyPr/>
        <a:lstStyle/>
        <a:p>
          <a:endParaRPr lang="es-CO"/>
        </a:p>
      </dgm:t>
    </dgm:pt>
    <dgm:pt modelId="{2E44F3A6-F195-464F-97C5-D4349995F479}">
      <dgm:prSet phldrT="[Texto]" custT="1"/>
      <dgm:spPr>
        <a:solidFill>
          <a:schemeClr val="accent3">
            <a:lumMod val="75000"/>
          </a:schemeClr>
        </a:solidFill>
      </dgm:spPr>
      <dgm:t>
        <a:bodyPr/>
        <a:lstStyle/>
        <a:p>
          <a:r>
            <a:rPr lang="es-CO" sz="2000" dirty="0" smtClean="0"/>
            <a:t>1. Marco de situación</a:t>
          </a:r>
          <a:endParaRPr lang="es-CO" sz="2000" dirty="0"/>
        </a:p>
      </dgm:t>
    </dgm:pt>
    <dgm:pt modelId="{B879807C-1329-453F-9860-D0CBEEA22FDD}" type="parTrans" cxnId="{C7789746-DA54-499A-BFFF-EF9C444983BE}">
      <dgm:prSet/>
      <dgm:spPr/>
      <dgm:t>
        <a:bodyPr/>
        <a:lstStyle/>
        <a:p>
          <a:endParaRPr lang="es-CO"/>
        </a:p>
      </dgm:t>
    </dgm:pt>
    <dgm:pt modelId="{DB0392C7-96FD-4AA1-9859-D1AB893FA318}" type="sibTrans" cxnId="{C7789746-DA54-499A-BFFF-EF9C444983BE}">
      <dgm:prSet/>
      <dgm:spPr/>
      <dgm:t>
        <a:bodyPr/>
        <a:lstStyle/>
        <a:p>
          <a:endParaRPr lang="es-CO"/>
        </a:p>
      </dgm:t>
    </dgm:pt>
    <dgm:pt modelId="{12D8E21F-B744-4676-A171-627D3DE8C37E}">
      <dgm:prSet phldrT="[Texto]" custT="1"/>
      <dgm:spPr>
        <a:solidFill>
          <a:schemeClr val="accent2">
            <a:lumMod val="60000"/>
            <a:lumOff val="40000"/>
          </a:schemeClr>
        </a:solidFill>
      </dgm:spPr>
      <dgm:t>
        <a:bodyPr/>
        <a:lstStyle/>
        <a:p>
          <a:r>
            <a:rPr lang="es-CO" sz="2000" b="1" dirty="0" smtClean="0">
              <a:solidFill>
                <a:srgbClr val="002060"/>
              </a:solidFill>
            </a:rPr>
            <a:t>2. Marco doctrinal</a:t>
          </a:r>
          <a:endParaRPr lang="es-CO" sz="2000" b="1" dirty="0">
            <a:solidFill>
              <a:srgbClr val="002060"/>
            </a:solidFill>
          </a:endParaRPr>
        </a:p>
      </dgm:t>
    </dgm:pt>
    <dgm:pt modelId="{DD824DBB-CA63-474C-BA7A-CCE0A0446646}" type="parTrans" cxnId="{DC798D0D-D06A-4BDD-9C22-15FE46C74947}">
      <dgm:prSet/>
      <dgm:spPr/>
      <dgm:t>
        <a:bodyPr/>
        <a:lstStyle/>
        <a:p>
          <a:endParaRPr lang="es-CO"/>
        </a:p>
      </dgm:t>
    </dgm:pt>
    <dgm:pt modelId="{7857717D-3A60-4B44-B0EE-DB00D161B618}" type="sibTrans" cxnId="{DC798D0D-D06A-4BDD-9C22-15FE46C74947}">
      <dgm:prSet/>
      <dgm:spPr/>
      <dgm:t>
        <a:bodyPr/>
        <a:lstStyle/>
        <a:p>
          <a:endParaRPr lang="es-CO"/>
        </a:p>
      </dgm:t>
    </dgm:pt>
    <dgm:pt modelId="{3C0D85DD-573E-43B5-B3A6-6CE9C188C4A5}" type="pres">
      <dgm:prSet presAssocID="{0616A1D5-39C2-4B57-8AFA-21C4F6EEABC9}" presName="cycle" presStyleCnt="0">
        <dgm:presLayoutVars>
          <dgm:dir/>
          <dgm:resizeHandles val="exact"/>
        </dgm:presLayoutVars>
      </dgm:prSet>
      <dgm:spPr/>
      <dgm:t>
        <a:bodyPr/>
        <a:lstStyle/>
        <a:p>
          <a:endParaRPr lang="es-ES"/>
        </a:p>
      </dgm:t>
    </dgm:pt>
    <dgm:pt modelId="{94947DCE-F3EB-411C-A0B0-785CF5B95BC2}" type="pres">
      <dgm:prSet presAssocID="{E09024BD-2CCE-4469-9AD3-B861D590898C}" presName="node" presStyleLbl="node1" presStyleIdx="0" presStyleCnt="5" custRadScaleRad="95136" custRadScaleInc="3056">
        <dgm:presLayoutVars>
          <dgm:bulletEnabled val="1"/>
        </dgm:presLayoutVars>
      </dgm:prSet>
      <dgm:spPr/>
      <dgm:t>
        <a:bodyPr/>
        <a:lstStyle/>
        <a:p>
          <a:endParaRPr lang="es-CO"/>
        </a:p>
      </dgm:t>
    </dgm:pt>
    <dgm:pt modelId="{DCB0E0E2-1B28-4FDD-A95A-81612A801810}" type="pres">
      <dgm:prSet presAssocID="{E09024BD-2CCE-4469-9AD3-B861D590898C}" presName="spNode" presStyleCnt="0"/>
      <dgm:spPr/>
    </dgm:pt>
    <dgm:pt modelId="{BA78EFD9-B654-4FF6-826A-5C54C785C5BC}" type="pres">
      <dgm:prSet presAssocID="{D37B5417-5A29-4B1D-B1E0-67131C11DF1E}" presName="sibTrans" presStyleLbl="sibTrans1D1" presStyleIdx="0" presStyleCnt="5"/>
      <dgm:spPr/>
      <dgm:t>
        <a:bodyPr/>
        <a:lstStyle/>
        <a:p>
          <a:endParaRPr lang="es-ES"/>
        </a:p>
      </dgm:t>
    </dgm:pt>
    <dgm:pt modelId="{97F7FC26-2FE7-47B0-AC8B-83370AD35439}" type="pres">
      <dgm:prSet presAssocID="{D43ABFD1-DAD5-44A2-88B7-7F8A5661B4F9}" presName="node" presStyleLbl="node1" presStyleIdx="1" presStyleCnt="5" custScaleX="120755">
        <dgm:presLayoutVars>
          <dgm:bulletEnabled val="1"/>
        </dgm:presLayoutVars>
      </dgm:prSet>
      <dgm:spPr/>
      <dgm:t>
        <a:bodyPr/>
        <a:lstStyle/>
        <a:p>
          <a:endParaRPr lang="es-CO"/>
        </a:p>
      </dgm:t>
    </dgm:pt>
    <dgm:pt modelId="{9D722889-37FF-45C0-98E1-309E7A6F34AE}" type="pres">
      <dgm:prSet presAssocID="{D43ABFD1-DAD5-44A2-88B7-7F8A5661B4F9}" presName="spNode" presStyleCnt="0"/>
      <dgm:spPr/>
    </dgm:pt>
    <dgm:pt modelId="{D8C8F9D8-40FE-4AB0-9DAF-004AE43C49A8}" type="pres">
      <dgm:prSet presAssocID="{03D5B961-2A66-4BFC-A01B-6DA60B949DF1}" presName="sibTrans" presStyleLbl="sibTrans1D1" presStyleIdx="1" presStyleCnt="5"/>
      <dgm:spPr/>
      <dgm:t>
        <a:bodyPr/>
        <a:lstStyle/>
        <a:p>
          <a:endParaRPr lang="es-ES"/>
        </a:p>
      </dgm:t>
    </dgm:pt>
    <dgm:pt modelId="{E9D0A7D1-00C0-4113-A988-5504DF0F828B}" type="pres">
      <dgm:prSet presAssocID="{803325E6-5997-42BC-A942-C310ED034957}" presName="node" presStyleLbl="node1" presStyleIdx="2" presStyleCnt="5" custRadScaleRad="96956" custRadScaleInc="-7384">
        <dgm:presLayoutVars>
          <dgm:bulletEnabled val="1"/>
        </dgm:presLayoutVars>
      </dgm:prSet>
      <dgm:spPr/>
      <dgm:t>
        <a:bodyPr/>
        <a:lstStyle/>
        <a:p>
          <a:endParaRPr lang="es-ES"/>
        </a:p>
      </dgm:t>
    </dgm:pt>
    <dgm:pt modelId="{6954E07E-AFAF-4742-82D0-98CC359E8B46}" type="pres">
      <dgm:prSet presAssocID="{803325E6-5997-42BC-A942-C310ED034957}" presName="spNode" presStyleCnt="0"/>
      <dgm:spPr/>
    </dgm:pt>
    <dgm:pt modelId="{F45E0933-46A4-428B-A1F5-574789B5EEFF}" type="pres">
      <dgm:prSet presAssocID="{1AA83D96-357F-4C94-8814-8E6E8149BA08}" presName="sibTrans" presStyleLbl="sibTrans1D1" presStyleIdx="2" presStyleCnt="5"/>
      <dgm:spPr/>
      <dgm:t>
        <a:bodyPr/>
        <a:lstStyle/>
        <a:p>
          <a:endParaRPr lang="es-ES"/>
        </a:p>
      </dgm:t>
    </dgm:pt>
    <dgm:pt modelId="{CC7390EC-BA29-43A9-A4D5-0498890DF77A}" type="pres">
      <dgm:prSet presAssocID="{2E44F3A6-F195-464F-97C5-D4349995F479}" presName="node" presStyleLbl="node1" presStyleIdx="3" presStyleCnt="5" custScaleY="83721">
        <dgm:presLayoutVars>
          <dgm:bulletEnabled val="1"/>
        </dgm:presLayoutVars>
      </dgm:prSet>
      <dgm:spPr/>
      <dgm:t>
        <a:bodyPr/>
        <a:lstStyle/>
        <a:p>
          <a:endParaRPr lang="es-ES"/>
        </a:p>
      </dgm:t>
    </dgm:pt>
    <dgm:pt modelId="{6243D0CC-05CA-4ADA-B108-AE06C04AC5C3}" type="pres">
      <dgm:prSet presAssocID="{2E44F3A6-F195-464F-97C5-D4349995F479}" presName="spNode" presStyleCnt="0"/>
      <dgm:spPr/>
    </dgm:pt>
    <dgm:pt modelId="{BEE6CB27-EA7D-4868-B273-D7C8BF75F73F}" type="pres">
      <dgm:prSet presAssocID="{DB0392C7-96FD-4AA1-9859-D1AB893FA318}" presName="sibTrans" presStyleLbl="sibTrans1D1" presStyleIdx="3" presStyleCnt="5"/>
      <dgm:spPr/>
      <dgm:t>
        <a:bodyPr/>
        <a:lstStyle/>
        <a:p>
          <a:endParaRPr lang="es-ES"/>
        </a:p>
      </dgm:t>
    </dgm:pt>
    <dgm:pt modelId="{319E6331-E5E3-43DB-AA49-4063245BFC4C}" type="pres">
      <dgm:prSet presAssocID="{12D8E21F-B744-4676-A171-627D3DE8C37E}" presName="node" presStyleLbl="node1" presStyleIdx="4" presStyleCnt="5" custScaleX="110892" custScaleY="85176">
        <dgm:presLayoutVars>
          <dgm:bulletEnabled val="1"/>
        </dgm:presLayoutVars>
      </dgm:prSet>
      <dgm:spPr/>
      <dgm:t>
        <a:bodyPr/>
        <a:lstStyle/>
        <a:p>
          <a:endParaRPr lang="es-CO"/>
        </a:p>
      </dgm:t>
    </dgm:pt>
    <dgm:pt modelId="{86167781-F9F9-49C1-97B9-050CA122A920}" type="pres">
      <dgm:prSet presAssocID="{12D8E21F-B744-4676-A171-627D3DE8C37E}" presName="spNode" presStyleCnt="0"/>
      <dgm:spPr/>
    </dgm:pt>
    <dgm:pt modelId="{A59C6D0A-D52A-4DEA-85C7-4E7501CBE9AF}" type="pres">
      <dgm:prSet presAssocID="{7857717D-3A60-4B44-B0EE-DB00D161B618}" presName="sibTrans" presStyleLbl="sibTrans1D1" presStyleIdx="4" presStyleCnt="5"/>
      <dgm:spPr/>
      <dgm:t>
        <a:bodyPr/>
        <a:lstStyle/>
        <a:p>
          <a:endParaRPr lang="es-ES"/>
        </a:p>
      </dgm:t>
    </dgm:pt>
  </dgm:ptLst>
  <dgm:cxnLst>
    <dgm:cxn modelId="{36892C90-53EB-4343-B450-C5BF6F52A467}" srcId="{0616A1D5-39C2-4B57-8AFA-21C4F6EEABC9}" destId="{E09024BD-2CCE-4469-9AD3-B861D590898C}" srcOrd="0" destOrd="0" parTransId="{64D1FCC0-079E-42EE-8D55-E665EB0421A8}" sibTransId="{D37B5417-5A29-4B1D-B1E0-67131C11DF1E}"/>
    <dgm:cxn modelId="{DC798D0D-D06A-4BDD-9C22-15FE46C74947}" srcId="{0616A1D5-39C2-4B57-8AFA-21C4F6EEABC9}" destId="{12D8E21F-B744-4676-A171-627D3DE8C37E}" srcOrd="4" destOrd="0" parTransId="{DD824DBB-CA63-474C-BA7A-CCE0A0446646}" sibTransId="{7857717D-3A60-4B44-B0EE-DB00D161B618}"/>
    <dgm:cxn modelId="{3B9D4BAE-3681-4695-B7B9-DA2109A00153}" type="presOf" srcId="{D37B5417-5A29-4B1D-B1E0-67131C11DF1E}" destId="{BA78EFD9-B654-4FF6-826A-5C54C785C5BC}" srcOrd="0" destOrd="0" presId="urn:microsoft.com/office/officeart/2005/8/layout/cycle5"/>
    <dgm:cxn modelId="{763D0C82-9890-46D0-B716-8A48EBBF88AC}" type="presOf" srcId="{7857717D-3A60-4B44-B0EE-DB00D161B618}" destId="{A59C6D0A-D52A-4DEA-85C7-4E7501CBE9AF}" srcOrd="0" destOrd="0" presId="urn:microsoft.com/office/officeart/2005/8/layout/cycle5"/>
    <dgm:cxn modelId="{BF17C9B2-6BE1-4225-B09E-744B2961B049}" type="presOf" srcId="{2E44F3A6-F195-464F-97C5-D4349995F479}" destId="{CC7390EC-BA29-43A9-A4D5-0498890DF77A}" srcOrd="0" destOrd="0" presId="urn:microsoft.com/office/officeart/2005/8/layout/cycle5"/>
    <dgm:cxn modelId="{EF1D25FD-5CBB-4089-ABF1-EBC2492122DC}" type="presOf" srcId="{803325E6-5997-42BC-A942-C310ED034957}" destId="{E9D0A7D1-00C0-4113-A988-5504DF0F828B}" srcOrd="0" destOrd="0" presId="urn:microsoft.com/office/officeart/2005/8/layout/cycle5"/>
    <dgm:cxn modelId="{5270AD0D-E2FE-47A6-BB1C-30DD23DAB085}" type="presOf" srcId="{E09024BD-2CCE-4469-9AD3-B861D590898C}" destId="{94947DCE-F3EB-411C-A0B0-785CF5B95BC2}" srcOrd="0" destOrd="0" presId="urn:microsoft.com/office/officeart/2005/8/layout/cycle5"/>
    <dgm:cxn modelId="{C0915D2C-1E3F-41F3-BFFC-D08E86D2A6A0}" srcId="{0616A1D5-39C2-4B57-8AFA-21C4F6EEABC9}" destId="{D43ABFD1-DAD5-44A2-88B7-7F8A5661B4F9}" srcOrd="1" destOrd="0" parTransId="{358DBD13-E679-4FEB-AAF0-D81F2F21C5E8}" sibTransId="{03D5B961-2A66-4BFC-A01B-6DA60B949DF1}"/>
    <dgm:cxn modelId="{4A868D3C-1FD0-4206-869B-C608B5C1164F}" type="presOf" srcId="{DB0392C7-96FD-4AA1-9859-D1AB893FA318}" destId="{BEE6CB27-EA7D-4868-B273-D7C8BF75F73F}" srcOrd="0" destOrd="0" presId="urn:microsoft.com/office/officeart/2005/8/layout/cycle5"/>
    <dgm:cxn modelId="{6C5A7D89-047A-4EEC-998B-D9B555D703B4}" type="presOf" srcId="{03D5B961-2A66-4BFC-A01B-6DA60B949DF1}" destId="{D8C8F9D8-40FE-4AB0-9DAF-004AE43C49A8}" srcOrd="0" destOrd="0" presId="urn:microsoft.com/office/officeart/2005/8/layout/cycle5"/>
    <dgm:cxn modelId="{25022733-5B48-4205-AB1B-C8E1599C3EF7}" type="presOf" srcId="{12D8E21F-B744-4676-A171-627D3DE8C37E}" destId="{319E6331-E5E3-43DB-AA49-4063245BFC4C}" srcOrd="0" destOrd="0" presId="urn:microsoft.com/office/officeart/2005/8/layout/cycle5"/>
    <dgm:cxn modelId="{C7789746-DA54-499A-BFFF-EF9C444983BE}" srcId="{0616A1D5-39C2-4B57-8AFA-21C4F6EEABC9}" destId="{2E44F3A6-F195-464F-97C5-D4349995F479}" srcOrd="3" destOrd="0" parTransId="{B879807C-1329-453F-9860-D0CBEEA22FDD}" sibTransId="{DB0392C7-96FD-4AA1-9859-D1AB893FA318}"/>
    <dgm:cxn modelId="{2D5DA9BB-83CA-4C5C-94BC-F0D56830DDCE}" type="presOf" srcId="{1AA83D96-357F-4C94-8814-8E6E8149BA08}" destId="{F45E0933-46A4-428B-A1F5-574789B5EEFF}" srcOrd="0" destOrd="0" presId="urn:microsoft.com/office/officeart/2005/8/layout/cycle5"/>
    <dgm:cxn modelId="{F6C1819B-AE3B-43B4-954E-663B27343AAE}" type="presOf" srcId="{0616A1D5-39C2-4B57-8AFA-21C4F6EEABC9}" destId="{3C0D85DD-573E-43B5-B3A6-6CE9C188C4A5}" srcOrd="0" destOrd="0" presId="urn:microsoft.com/office/officeart/2005/8/layout/cycle5"/>
    <dgm:cxn modelId="{58091004-BEA0-425D-825C-298ACBBB530F}" type="presOf" srcId="{D43ABFD1-DAD5-44A2-88B7-7F8A5661B4F9}" destId="{97F7FC26-2FE7-47B0-AC8B-83370AD35439}" srcOrd="0" destOrd="0" presId="urn:microsoft.com/office/officeart/2005/8/layout/cycle5"/>
    <dgm:cxn modelId="{3E997217-413E-4902-A49E-43B32CA90F6C}" srcId="{0616A1D5-39C2-4B57-8AFA-21C4F6EEABC9}" destId="{803325E6-5997-42BC-A942-C310ED034957}" srcOrd="2" destOrd="0" parTransId="{1EC9E4F6-DB2A-4280-8510-EF124817ABAB}" sibTransId="{1AA83D96-357F-4C94-8814-8E6E8149BA08}"/>
    <dgm:cxn modelId="{05423694-2956-46D0-8885-B09D2002C077}" type="presParOf" srcId="{3C0D85DD-573E-43B5-B3A6-6CE9C188C4A5}" destId="{94947DCE-F3EB-411C-A0B0-785CF5B95BC2}" srcOrd="0" destOrd="0" presId="urn:microsoft.com/office/officeart/2005/8/layout/cycle5"/>
    <dgm:cxn modelId="{1CB3B2DC-C848-4AB3-9CE6-1DB86D380B3B}" type="presParOf" srcId="{3C0D85DD-573E-43B5-B3A6-6CE9C188C4A5}" destId="{DCB0E0E2-1B28-4FDD-A95A-81612A801810}" srcOrd="1" destOrd="0" presId="urn:microsoft.com/office/officeart/2005/8/layout/cycle5"/>
    <dgm:cxn modelId="{54AF1E65-A98F-43EB-8B99-C3D12F15302C}" type="presParOf" srcId="{3C0D85DD-573E-43B5-B3A6-6CE9C188C4A5}" destId="{BA78EFD9-B654-4FF6-826A-5C54C785C5BC}" srcOrd="2" destOrd="0" presId="urn:microsoft.com/office/officeart/2005/8/layout/cycle5"/>
    <dgm:cxn modelId="{C4270A97-8B87-45E8-86AC-250BB59DC1F1}" type="presParOf" srcId="{3C0D85DD-573E-43B5-B3A6-6CE9C188C4A5}" destId="{97F7FC26-2FE7-47B0-AC8B-83370AD35439}" srcOrd="3" destOrd="0" presId="urn:microsoft.com/office/officeart/2005/8/layout/cycle5"/>
    <dgm:cxn modelId="{B7C7BB18-2D52-4409-B81B-328BC7699F64}" type="presParOf" srcId="{3C0D85DD-573E-43B5-B3A6-6CE9C188C4A5}" destId="{9D722889-37FF-45C0-98E1-309E7A6F34AE}" srcOrd="4" destOrd="0" presId="urn:microsoft.com/office/officeart/2005/8/layout/cycle5"/>
    <dgm:cxn modelId="{AFEFE168-2C0B-4D20-9F5C-3E2789CF3B85}" type="presParOf" srcId="{3C0D85DD-573E-43B5-B3A6-6CE9C188C4A5}" destId="{D8C8F9D8-40FE-4AB0-9DAF-004AE43C49A8}" srcOrd="5" destOrd="0" presId="urn:microsoft.com/office/officeart/2005/8/layout/cycle5"/>
    <dgm:cxn modelId="{91DF6EFF-A4AD-42FE-B289-A3C50679228A}" type="presParOf" srcId="{3C0D85DD-573E-43B5-B3A6-6CE9C188C4A5}" destId="{E9D0A7D1-00C0-4113-A988-5504DF0F828B}" srcOrd="6" destOrd="0" presId="urn:microsoft.com/office/officeart/2005/8/layout/cycle5"/>
    <dgm:cxn modelId="{82D27D85-FF0C-4D4C-B24B-3461B5EF22EF}" type="presParOf" srcId="{3C0D85DD-573E-43B5-B3A6-6CE9C188C4A5}" destId="{6954E07E-AFAF-4742-82D0-98CC359E8B46}" srcOrd="7" destOrd="0" presId="urn:microsoft.com/office/officeart/2005/8/layout/cycle5"/>
    <dgm:cxn modelId="{48B6EF67-9DEA-4934-B534-51359E1ED15D}" type="presParOf" srcId="{3C0D85DD-573E-43B5-B3A6-6CE9C188C4A5}" destId="{F45E0933-46A4-428B-A1F5-574789B5EEFF}" srcOrd="8" destOrd="0" presId="urn:microsoft.com/office/officeart/2005/8/layout/cycle5"/>
    <dgm:cxn modelId="{E5CD1BF0-CFDA-4512-B470-8944D4214322}" type="presParOf" srcId="{3C0D85DD-573E-43B5-B3A6-6CE9C188C4A5}" destId="{CC7390EC-BA29-43A9-A4D5-0498890DF77A}" srcOrd="9" destOrd="0" presId="urn:microsoft.com/office/officeart/2005/8/layout/cycle5"/>
    <dgm:cxn modelId="{A95CF752-4021-4748-B7C6-C734643D462D}" type="presParOf" srcId="{3C0D85DD-573E-43B5-B3A6-6CE9C188C4A5}" destId="{6243D0CC-05CA-4ADA-B108-AE06C04AC5C3}" srcOrd="10" destOrd="0" presId="urn:microsoft.com/office/officeart/2005/8/layout/cycle5"/>
    <dgm:cxn modelId="{297AF2F1-0F4D-440B-8563-49480E926BEE}" type="presParOf" srcId="{3C0D85DD-573E-43B5-B3A6-6CE9C188C4A5}" destId="{BEE6CB27-EA7D-4868-B273-D7C8BF75F73F}" srcOrd="11" destOrd="0" presId="urn:microsoft.com/office/officeart/2005/8/layout/cycle5"/>
    <dgm:cxn modelId="{1CC89A92-0B7B-44D9-B142-4E6079EB39ED}" type="presParOf" srcId="{3C0D85DD-573E-43B5-B3A6-6CE9C188C4A5}" destId="{319E6331-E5E3-43DB-AA49-4063245BFC4C}" srcOrd="12" destOrd="0" presId="urn:microsoft.com/office/officeart/2005/8/layout/cycle5"/>
    <dgm:cxn modelId="{2331750B-FB25-4643-80DC-CFB2EC9B1D0E}" type="presParOf" srcId="{3C0D85DD-573E-43B5-B3A6-6CE9C188C4A5}" destId="{86167781-F9F9-49C1-97B9-050CA122A920}" srcOrd="13" destOrd="0" presId="urn:microsoft.com/office/officeart/2005/8/layout/cycle5"/>
    <dgm:cxn modelId="{8E5651C8-EE5C-4557-BD4E-13CFA537C19F}" type="presParOf" srcId="{3C0D85DD-573E-43B5-B3A6-6CE9C188C4A5}" destId="{A59C6D0A-D52A-4DEA-85C7-4E7501CBE9A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6A30F-094F-4F03-A69A-171534002413}"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s-CO"/>
        </a:p>
      </dgm:t>
    </dgm:pt>
    <dgm:pt modelId="{2901D641-E673-4BD4-AFBA-04CDD1C4DDFB}">
      <dgm:prSet phldrT="[Texto]"/>
      <dgm:spPr/>
      <dgm:t>
        <a:bodyPr/>
        <a:lstStyle/>
        <a:p>
          <a:r>
            <a:rPr lang="es-CO" b="1" dirty="0" smtClean="0"/>
            <a:t>M.ANALÍTICO</a:t>
          </a:r>
          <a:endParaRPr lang="es-CO" b="1" dirty="0"/>
        </a:p>
      </dgm:t>
    </dgm:pt>
    <dgm:pt modelId="{B4FD4F41-FA32-49FA-9E2C-68D88D1790CB}" type="parTrans" cxnId="{33059385-B169-45E8-9FDB-B0ADCB353FA3}">
      <dgm:prSet/>
      <dgm:spPr/>
      <dgm:t>
        <a:bodyPr/>
        <a:lstStyle/>
        <a:p>
          <a:endParaRPr lang="es-CO"/>
        </a:p>
      </dgm:t>
    </dgm:pt>
    <dgm:pt modelId="{0B8510FC-6C3D-4255-BAEE-03E04A18894B}" type="sibTrans" cxnId="{33059385-B169-45E8-9FDB-B0ADCB353FA3}">
      <dgm:prSet/>
      <dgm:spPr/>
      <dgm:t>
        <a:bodyPr/>
        <a:lstStyle/>
        <a:p>
          <a:endParaRPr lang="es-CO"/>
        </a:p>
      </dgm:t>
    </dgm:pt>
    <dgm:pt modelId="{5B6D5E25-9440-4EC3-AE47-9E6A527865A0}">
      <dgm:prSet phldrT="[Texto]"/>
      <dgm:spPr/>
      <dgm:t>
        <a:bodyPr/>
        <a:lstStyle/>
        <a:p>
          <a:r>
            <a:rPr lang="es-CO" b="1" dirty="0" smtClean="0"/>
            <a:t>M. iluminativo</a:t>
          </a:r>
          <a:endParaRPr lang="es-CO" b="1" dirty="0"/>
        </a:p>
      </dgm:t>
    </dgm:pt>
    <dgm:pt modelId="{1A4249D1-1AA6-449A-A735-6B42A834AB63}" type="parTrans" cxnId="{7E0AEEF5-10CC-4B38-B5B7-3CB46153B492}">
      <dgm:prSet/>
      <dgm:spPr/>
      <dgm:t>
        <a:bodyPr/>
        <a:lstStyle/>
        <a:p>
          <a:endParaRPr lang="es-CO"/>
        </a:p>
      </dgm:t>
    </dgm:pt>
    <dgm:pt modelId="{F87E2626-6A12-454E-BA33-515D6AAF3198}" type="sibTrans" cxnId="{7E0AEEF5-10CC-4B38-B5B7-3CB46153B492}">
      <dgm:prSet/>
      <dgm:spPr/>
      <dgm:t>
        <a:bodyPr/>
        <a:lstStyle/>
        <a:p>
          <a:endParaRPr lang="es-CO"/>
        </a:p>
      </dgm:t>
    </dgm:pt>
    <dgm:pt modelId="{9E64F0A6-0414-4C73-8240-7986D1176DF9}">
      <dgm:prSet phldrT="[Texto]" custT="1"/>
      <dgm:spPr/>
      <dgm:t>
        <a:bodyPr/>
        <a:lstStyle/>
        <a:p>
          <a:r>
            <a:rPr lang="es-CO" sz="1100" b="1" dirty="0" smtClean="0">
              <a:latin typeface="Corbel" panose="020B0503020204020204" pitchFamily="34" charset="0"/>
            </a:rPr>
            <a:t>M. interpretativo</a:t>
          </a:r>
          <a:endParaRPr lang="es-CO" sz="1100" b="1" dirty="0">
            <a:latin typeface="Corbel" panose="020B0503020204020204" pitchFamily="34" charset="0"/>
          </a:endParaRPr>
        </a:p>
      </dgm:t>
    </dgm:pt>
    <dgm:pt modelId="{A8419124-F984-4FA6-9076-5F3FC5C940D1}" type="parTrans" cxnId="{48743B73-7042-465C-8373-8777F5DD9DF1}">
      <dgm:prSet/>
      <dgm:spPr/>
      <dgm:t>
        <a:bodyPr/>
        <a:lstStyle/>
        <a:p>
          <a:endParaRPr lang="es-CO"/>
        </a:p>
      </dgm:t>
    </dgm:pt>
    <dgm:pt modelId="{51E1953B-BB86-4600-85A6-8635233B2C69}" type="sibTrans" cxnId="{48743B73-7042-465C-8373-8777F5DD9DF1}">
      <dgm:prSet/>
      <dgm:spPr/>
      <dgm:t>
        <a:bodyPr/>
        <a:lstStyle/>
        <a:p>
          <a:endParaRPr lang="es-CO"/>
        </a:p>
      </dgm:t>
    </dgm:pt>
    <dgm:pt modelId="{2D059AEF-DF96-4B35-ADF4-3549094FF44D}">
      <dgm:prSet phldrT="[Texto]" custScaleX="80217" custScaleY="73485" custLinFactNeighborX="-14654" custLinFactNeighborY="-6106"/>
      <dgm:spPr/>
      <dgm:t>
        <a:bodyPr/>
        <a:lstStyle/>
        <a:p>
          <a:endParaRPr lang="es-ES"/>
        </a:p>
      </dgm:t>
    </dgm:pt>
    <dgm:pt modelId="{DBEE3A79-2752-41A9-A3CA-1D70068D8550}" type="parTrans" cxnId="{681D60F2-4CD1-4440-A806-87BCAE4814FE}">
      <dgm:prSet/>
      <dgm:spPr/>
      <dgm:t>
        <a:bodyPr/>
        <a:lstStyle/>
        <a:p>
          <a:endParaRPr lang="es-CO"/>
        </a:p>
      </dgm:t>
    </dgm:pt>
    <dgm:pt modelId="{548E785B-9944-4BA3-ABCF-8E492E7071A3}" type="sibTrans" cxnId="{681D60F2-4CD1-4440-A806-87BCAE4814FE}">
      <dgm:prSet/>
      <dgm:spPr/>
      <dgm:t>
        <a:bodyPr/>
        <a:lstStyle/>
        <a:p>
          <a:endParaRPr lang="es-CO"/>
        </a:p>
      </dgm:t>
    </dgm:pt>
    <dgm:pt modelId="{37C1CFDB-C203-46ED-BE0A-C7EF6D06EF3C}">
      <dgm:prSet phldrT="[Texto]" custScaleX="80217" custScaleY="73485" custLinFactNeighborX="-14654" custLinFactNeighborY="-6106"/>
      <dgm:spPr/>
      <dgm:t>
        <a:bodyPr/>
        <a:lstStyle/>
        <a:p>
          <a:endParaRPr lang="es-ES"/>
        </a:p>
      </dgm:t>
    </dgm:pt>
    <dgm:pt modelId="{00DE5D4A-C2F8-436C-8375-CCF41D497050}" type="parTrans" cxnId="{9E5F7CA2-B22F-4252-86F1-75EEBD370E7F}">
      <dgm:prSet/>
      <dgm:spPr/>
      <dgm:t>
        <a:bodyPr/>
        <a:lstStyle/>
        <a:p>
          <a:endParaRPr lang="es-CO"/>
        </a:p>
      </dgm:t>
    </dgm:pt>
    <dgm:pt modelId="{E2AC0FE9-F248-4428-B12B-D775C0DF1A1C}" type="sibTrans" cxnId="{9E5F7CA2-B22F-4252-86F1-75EEBD370E7F}">
      <dgm:prSet/>
      <dgm:spPr/>
      <dgm:t>
        <a:bodyPr/>
        <a:lstStyle/>
        <a:p>
          <a:endParaRPr lang="es-CO"/>
        </a:p>
      </dgm:t>
    </dgm:pt>
    <dgm:pt modelId="{D9A8CD84-DE7F-4C8E-B591-9954BAF1AD2A}" type="pres">
      <dgm:prSet presAssocID="{0FD6A30F-094F-4F03-A69A-171534002413}" presName="composite" presStyleCnt="0">
        <dgm:presLayoutVars>
          <dgm:chMax val="3"/>
          <dgm:animLvl val="lvl"/>
          <dgm:resizeHandles val="exact"/>
        </dgm:presLayoutVars>
      </dgm:prSet>
      <dgm:spPr/>
      <dgm:t>
        <a:bodyPr/>
        <a:lstStyle/>
        <a:p>
          <a:endParaRPr lang="es-ES"/>
        </a:p>
      </dgm:t>
    </dgm:pt>
    <dgm:pt modelId="{6CA74419-F040-4299-9125-BA7A3CBA71F8}" type="pres">
      <dgm:prSet presAssocID="{2901D641-E673-4BD4-AFBA-04CDD1C4DDFB}" presName="gear1" presStyleLbl="node1" presStyleIdx="0" presStyleCnt="3" custScaleX="80217" custScaleY="73485" custLinFactNeighborX="-14654" custLinFactNeighborY="-6106">
        <dgm:presLayoutVars>
          <dgm:chMax val="1"/>
          <dgm:bulletEnabled val="1"/>
        </dgm:presLayoutVars>
      </dgm:prSet>
      <dgm:spPr/>
      <dgm:t>
        <a:bodyPr/>
        <a:lstStyle/>
        <a:p>
          <a:endParaRPr lang="es-ES"/>
        </a:p>
      </dgm:t>
    </dgm:pt>
    <dgm:pt modelId="{F21C29A3-919F-4ED0-8FA9-667D37505EC1}" type="pres">
      <dgm:prSet presAssocID="{2901D641-E673-4BD4-AFBA-04CDD1C4DDFB}" presName="gear1srcNode" presStyleLbl="node1" presStyleIdx="0" presStyleCnt="3"/>
      <dgm:spPr/>
      <dgm:t>
        <a:bodyPr/>
        <a:lstStyle/>
        <a:p>
          <a:endParaRPr lang="es-ES"/>
        </a:p>
      </dgm:t>
    </dgm:pt>
    <dgm:pt modelId="{855134DF-A6F4-4AB6-A66A-7F0CA9C1DF3B}" type="pres">
      <dgm:prSet presAssocID="{2901D641-E673-4BD4-AFBA-04CDD1C4DDFB}" presName="gear1dstNode" presStyleLbl="node1" presStyleIdx="0" presStyleCnt="3"/>
      <dgm:spPr/>
      <dgm:t>
        <a:bodyPr/>
        <a:lstStyle/>
        <a:p>
          <a:endParaRPr lang="es-ES"/>
        </a:p>
      </dgm:t>
    </dgm:pt>
    <dgm:pt modelId="{6CFF1FCB-5CFD-4ECF-B8FA-4EEF45D7FF6F}" type="pres">
      <dgm:prSet presAssocID="{5B6D5E25-9440-4EC3-AE47-9E6A527865A0}" presName="gear2" presStyleLbl="node1" presStyleIdx="1" presStyleCnt="3">
        <dgm:presLayoutVars>
          <dgm:chMax val="1"/>
          <dgm:bulletEnabled val="1"/>
        </dgm:presLayoutVars>
      </dgm:prSet>
      <dgm:spPr/>
      <dgm:t>
        <a:bodyPr/>
        <a:lstStyle/>
        <a:p>
          <a:endParaRPr lang="es-ES"/>
        </a:p>
      </dgm:t>
    </dgm:pt>
    <dgm:pt modelId="{33ED32C8-B3E3-4B50-B81D-D4AFF09872EF}" type="pres">
      <dgm:prSet presAssocID="{5B6D5E25-9440-4EC3-AE47-9E6A527865A0}" presName="gear2srcNode" presStyleLbl="node1" presStyleIdx="1" presStyleCnt="3"/>
      <dgm:spPr/>
      <dgm:t>
        <a:bodyPr/>
        <a:lstStyle/>
        <a:p>
          <a:endParaRPr lang="es-ES"/>
        </a:p>
      </dgm:t>
    </dgm:pt>
    <dgm:pt modelId="{C8FBA853-D713-4108-BA10-7B90EFF731A6}" type="pres">
      <dgm:prSet presAssocID="{5B6D5E25-9440-4EC3-AE47-9E6A527865A0}" presName="gear2dstNode" presStyleLbl="node1" presStyleIdx="1" presStyleCnt="3"/>
      <dgm:spPr/>
      <dgm:t>
        <a:bodyPr/>
        <a:lstStyle/>
        <a:p>
          <a:endParaRPr lang="es-ES"/>
        </a:p>
      </dgm:t>
    </dgm:pt>
    <dgm:pt modelId="{36799397-00ED-4050-8701-E5425EBF4A47}" type="pres">
      <dgm:prSet presAssocID="{9E64F0A6-0414-4C73-8240-7986D1176DF9}" presName="gear3" presStyleLbl="node1" presStyleIdx="2" presStyleCnt="3"/>
      <dgm:spPr/>
      <dgm:t>
        <a:bodyPr/>
        <a:lstStyle/>
        <a:p>
          <a:endParaRPr lang="es-CO"/>
        </a:p>
      </dgm:t>
    </dgm:pt>
    <dgm:pt modelId="{A1F761A1-5F76-4EAE-8D84-BA7AF1E20E7B}" type="pres">
      <dgm:prSet presAssocID="{9E64F0A6-0414-4C73-8240-7986D1176DF9}" presName="gear3tx" presStyleLbl="node1" presStyleIdx="2" presStyleCnt="3">
        <dgm:presLayoutVars>
          <dgm:chMax val="1"/>
          <dgm:bulletEnabled val="1"/>
        </dgm:presLayoutVars>
      </dgm:prSet>
      <dgm:spPr/>
      <dgm:t>
        <a:bodyPr/>
        <a:lstStyle/>
        <a:p>
          <a:endParaRPr lang="es-CO"/>
        </a:p>
      </dgm:t>
    </dgm:pt>
    <dgm:pt modelId="{3870B562-FB1B-4B2A-BFA0-46EB8CA1FE66}" type="pres">
      <dgm:prSet presAssocID="{9E64F0A6-0414-4C73-8240-7986D1176DF9}" presName="gear3srcNode" presStyleLbl="node1" presStyleIdx="2" presStyleCnt="3"/>
      <dgm:spPr/>
      <dgm:t>
        <a:bodyPr/>
        <a:lstStyle/>
        <a:p>
          <a:endParaRPr lang="es-ES"/>
        </a:p>
      </dgm:t>
    </dgm:pt>
    <dgm:pt modelId="{DB727A85-17AF-486D-BA18-247870232F0C}" type="pres">
      <dgm:prSet presAssocID="{9E64F0A6-0414-4C73-8240-7986D1176DF9}" presName="gear3dstNode" presStyleLbl="node1" presStyleIdx="2" presStyleCnt="3"/>
      <dgm:spPr/>
      <dgm:t>
        <a:bodyPr/>
        <a:lstStyle/>
        <a:p>
          <a:endParaRPr lang="es-ES"/>
        </a:p>
      </dgm:t>
    </dgm:pt>
    <dgm:pt modelId="{28864E28-0D41-4CBA-9232-9E24BCDE29CB}" type="pres">
      <dgm:prSet presAssocID="{0B8510FC-6C3D-4255-BAEE-03E04A18894B}" presName="connector1" presStyleLbl="sibTrans2D1" presStyleIdx="0" presStyleCnt="3"/>
      <dgm:spPr/>
      <dgm:t>
        <a:bodyPr/>
        <a:lstStyle/>
        <a:p>
          <a:endParaRPr lang="es-ES"/>
        </a:p>
      </dgm:t>
    </dgm:pt>
    <dgm:pt modelId="{B1C9F41D-BF6D-47ED-A456-EE1521AFE3A1}" type="pres">
      <dgm:prSet presAssocID="{F87E2626-6A12-454E-BA33-515D6AAF3198}" presName="connector2" presStyleLbl="sibTrans2D1" presStyleIdx="1" presStyleCnt="3"/>
      <dgm:spPr/>
      <dgm:t>
        <a:bodyPr/>
        <a:lstStyle/>
        <a:p>
          <a:endParaRPr lang="es-ES"/>
        </a:p>
      </dgm:t>
    </dgm:pt>
    <dgm:pt modelId="{237E3B29-B497-4E6A-A3D2-781EBB00CF27}" type="pres">
      <dgm:prSet presAssocID="{51E1953B-BB86-4600-85A6-8635233B2C69}" presName="connector3" presStyleLbl="sibTrans2D1" presStyleIdx="2" presStyleCnt="3"/>
      <dgm:spPr/>
      <dgm:t>
        <a:bodyPr/>
        <a:lstStyle/>
        <a:p>
          <a:endParaRPr lang="es-ES"/>
        </a:p>
      </dgm:t>
    </dgm:pt>
  </dgm:ptLst>
  <dgm:cxnLst>
    <dgm:cxn modelId="{39D7635F-069A-8E42-92C2-679656DFFFF7}" type="presOf" srcId="{51E1953B-BB86-4600-85A6-8635233B2C69}" destId="{237E3B29-B497-4E6A-A3D2-781EBB00CF27}" srcOrd="0" destOrd="0" presId="urn:microsoft.com/office/officeart/2005/8/layout/gear1"/>
    <dgm:cxn modelId="{72DF4B01-F162-8A44-82E4-8FC3EAE5AECD}" type="presOf" srcId="{5B6D5E25-9440-4EC3-AE47-9E6A527865A0}" destId="{33ED32C8-B3E3-4B50-B81D-D4AFF09872EF}" srcOrd="1" destOrd="0" presId="urn:microsoft.com/office/officeart/2005/8/layout/gear1"/>
    <dgm:cxn modelId="{858B1DB8-F9EA-AD40-B116-3081CA1B823E}" type="presOf" srcId="{2901D641-E673-4BD4-AFBA-04CDD1C4DDFB}" destId="{6CA74419-F040-4299-9125-BA7A3CBA71F8}" srcOrd="0" destOrd="0" presId="urn:microsoft.com/office/officeart/2005/8/layout/gear1"/>
    <dgm:cxn modelId="{7E0AEEF5-10CC-4B38-B5B7-3CB46153B492}" srcId="{0FD6A30F-094F-4F03-A69A-171534002413}" destId="{5B6D5E25-9440-4EC3-AE47-9E6A527865A0}" srcOrd="1" destOrd="0" parTransId="{1A4249D1-1AA6-449A-A735-6B42A834AB63}" sibTransId="{F87E2626-6A12-454E-BA33-515D6AAF3198}"/>
    <dgm:cxn modelId="{B14644F8-92D1-DF4D-8E18-69D5AA51B92B}" type="presOf" srcId="{9E64F0A6-0414-4C73-8240-7986D1176DF9}" destId="{DB727A85-17AF-486D-BA18-247870232F0C}" srcOrd="3" destOrd="0" presId="urn:microsoft.com/office/officeart/2005/8/layout/gear1"/>
    <dgm:cxn modelId="{B28C0974-1704-7244-9315-A677FF33BE0B}" type="presOf" srcId="{F87E2626-6A12-454E-BA33-515D6AAF3198}" destId="{B1C9F41D-BF6D-47ED-A456-EE1521AFE3A1}" srcOrd="0" destOrd="0" presId="urn:microsoft.com/office/officeart/2005/8/layout/gear1"/>
    <dgm:cxn modelId="{33059385-B169-45E8-9FDB-B0ADCB353FA3}" srcId="{0FD6A30F-094F-4F03-A69A-171534002413}" destId="{2901D641-E673-4BD4-AFBA-04CDD1C4DDFB}" srcOrd="0" destOrd="0" parTransId="{B4FD4F41-FA32-49FA-9E2C-68D88D1790CB}" sibTransId="{0B8510FC-6C3D-4255-BAEE-03E04A18894B}"/>
    <dgm:cxn modelId="{394AE51C-E524-8E47-A3FB-EFFE608FC85A}" type="presOf" srcId="{0B8510FC-6C3D-4255-BAEE-03E04A18894B}" destId="{28864E28-0D41-4CBA-9232-9E24BCDE29CB}" srcOrd="0" destOrd="0" presId="urn:microsoft.com/office/officeart/2005/8/layout/gear1"/>
    <dgm:cxn modelId="{48743B73-7042-465C-8373-8777F5DD9DF1}" srcId="{0FD6A30F-094F-4F03-A69A-171534002413}" destId="{9E64F0A6-0414-4C73-8240-7986D1176DF9}" srcOrd="2" destOrd="0" parTransId="{A8419124-F984-4FA6-9076-5F3FC5C940D1}" sibTransId="{51E1953B-BB86-4600-85A6-8635233B2C69}"/>
    <dgm:cxn modelId="{45498ED8-5E90-E941-8C7A-D7356020DC8A}" type="presOf" srcId="{9E64F0A6-0414-4C73-8240-7986D1176DF9}" destId="{36799397-00ED-4050-8701-E5425EBF4A47}" srcOrd="0" destOrd="0" presId="urn:microsoft.com/office/officeart/2005/8/layout/gear1"/>
    <dgm:cxn modelId="{9E5F7CA2-B22F-4252-86F1-75EEBD370E7F}" srcId="{0FD6A30F-094F-4F03-A69A-171534002413}" destId="{37C1CFDB-C203-46ED-BE0A-C7EF6D06EF3C}" srcOrd="4" destOrd="0" parTransId="{00DE5D4A-C2F8-436C-8375-CCF41D497050}" sibTransId="{E2AC0FE9-F248-4428-B12B-D775C0DF1A1C}"/>
    <dgm:cxn modelId="{441624F7-BABE-8A4C-BC56-F0AE38F768A3}" type="presOf" srcId="{2901D641-E673-4BD4-AFBA-04CDD1C4DDFB}" destId="{F21C29A3-919F-4ED0-8FA9-667D37505EC1}" srcOrd="1" destOrd="0" presId="urn:microsoft.com/office/officeart/2005/8/layout/gear1"/>
    <dgm:cxn modelId="{681D60F2-4CD1-4440-A806-87BCAE4814FE}" srcId="{0FD6A30F-094F-4F03-A69A-171534002413}" destId="{2D059AEF-DF96-4B35-ADF4-3549094FF44D}" srcOrd="3" destOrd="0" parTransId="{DBEE3A79-2752-41A9-A3CA-1D70068D8550}" sibTransId="{548E785B-9944-4BA3-ABCF-8E492E7071A3}"/>
    <dgm:cxn modelId="{AC7CBDD3-D71B-2340-A25F-BE60053F7EAB}" type="presOf" srcId="{9E64F0A6-0414-4C73-8240-7986D1176DF9}" destId="{3870B562-FB1B-4B2A-BFA0-46EB8CA1FE66}" srcOrd="2" destOrd="0" presId="urn:microsoft.com/office/officeart/2005/8/layout/gear1"/>
    <dgm:cxn modelId="{87B4D930-9EEF-604E-89D9-9213F190D70F}" type="presOf" srcId="{5B6D5E25-9440-4EC3-AE47-9E6A527865A0}" destId="{C8FBA853-D713-4108-BA10-7B90EFF731A6}" srcOrd="2" destOrd="0" presId="urn:microsoft.com/office/officeart/2005/8/layout/gear1"/>
    <dgm:cxn modelId="{DA5B758B-69F9-C343-9AC6-2F94A5A3DE04}" type="presOf" srcId="{5B6D5E25-9440-4EC3-AE47-9E6A527865A0}" destId="{6CFF1FCB-5CFD-4ECF-B8FA-4EEF45D7FF6F}" srcOrd="0" destOrd="0" presId="urn:microsoft.com/office/officeart/2005/8/layout/gear1"/>
    <dgm:cxn modelId="{38295F4C-92D7-6E44-A0D0-323AB89074CC}" type="presOf" srcId="{9E64F0A6-0414-4C73-8240-7986D1176DF9}" destId="{A1F761A1-5F76-4EAE-8D84-BA7AF1E20E7B}" srcOrd="1" destOrd="0" presId="urn:microsoft.com/office/officeart/2005/8/layout/gear1"/>
    <dgm:cxn modelId="{39F5E364-684A-7344-928E-DF2AC4C7808C}" type="presOf" srcId="{0FD6A30F-094F-4F03-A69A-171534002413}" destId="{D9A8CD84-DE7F-4C8E-B591-9954BAF1AD2A}" srcOrd="0" destOrd="0" presId="urn:microsoft.com/office/officeart/2005/8/layout/gear1"/>
    <dgm:cxn modelId="{4926D528-E29C-824B-98E8-E956FA660E87}" type="presOf" srcId="{2901D641-E673-4BD4-AFBA-04CDD1C4DDFB}" destId="{855134DF-A6F4-4AB6-A66A-7F0CA9C1DF3B}" srcOrd="2" destOrd="0" presId="urn:microsoft.com/office/officeart/2005/8/layout/gear1"/>
    <dgm:cxn modelId="{16A65393-56B0-2A48-A62B-9672F31EBF38}" type="presParOf" srcId="{D9A8CD84-DE7F-4C8E-B591-9954BAF1AD2A}" destId="{6CA74419-F040-4299-9125-BA7A3CBA71F8}" srcOrd="0" destOrd="0" presId="urn:microsoft.com/office/officeart/2005/8/layout/gear1"/>
    <dgm:cxn modelId="{508C410D-9B1B-B646-B056-54E00D2C12FD}" type="presParOf" srcId="{D9A8CD84-DE7F-4C8E-B591-9954BAF1AD2A}" destId="{F21C29A3-919F-4ED0-8FA9-667D37505EC1}" srcOrd="1" destOrd="0" presId="urn:microsoft.com/office/officeart/2005/8/layout/gear1"/>
    <dgm:cxn modelId="{3FDE27E1-71E8-8B4C-96E5-A0FC8B1FC4FD}" type="presParOf" srcId="{D9A8CD84-DE7F-4C8E-B591-9954BAF1AD2A}" destId="{855134DF-A6F4-4AB6-A66A-7F0CA9C1DF3B}" srcOrd="2" destOrd="0" presId="urn:microsoft.com/office/officeart/2005/8/layout/gear1"/>
    <dgm:cxn modelId="{7E5E27B0-97DD-6148-B3B7-49D58C911193}" type="presParOf" srcId="{D9A8CD84-DE7F-4C8E-B591-9954BAF1AD2A}" destId="{6CFF1FCB-5CFD-4ECF-B8FA-4EEF45D7FF6F}" srcOrd="3" destOrd="0" presId="urn:microsoft.com/office/officeart/2005/8/layout/gear1"/>
    <dgm:cxn modelId="{95C71D27-7B6C-5C42-968E-E270534A795E}" type="presParOf" srcId="{D9A8CD84-DE7F-4C8E-B591-9954BAF1AD2A}" destId="{33ED32C8-B3E3-4B50-B81D-D4AFF09872EF}" srcOrd="4" destOrd="0" presId="urn:microsoft.com/office/officeart/2005/8/layout/gear1"/>
    <dgm:cxn modelId="{A0F235F4-742F-5042-B525-5982B558C672}" type="presParOf" srcId="{D9A8CD84-DE7F-4C8E-B591-9954BAF1AD2A}" destId="{C8FBA853-D713-4108-BA10-7B90EFF731A6}" srcOrd="5" destOrd="0" presId="urn:microsoft.com/office/officeart/2005/8/layout/gear1"/>
    <dgm:cxn modelId="{A3299851-3F39-0A4C-9DED-1847200D2F1E}" type="presParOf" srcId="{D9A8CD84-DE7F-4C8E-B591-9954BAF1AD2A}" destId="{36799397-00ED-4050-8701-E5425EBF4A47}" srcOrd="6" destOrd="0" presId="urn:microsoft.com/office/officeart/2005/8/layout/gear1"/>
    <dgm:cxn modelId="{D798FFB4-CD07-BD41-BD53-CEB3B537652D}" type="presParOf" srcId="{D9A8CD84-DE7F-4C8E-B591-9954BAF1AD2A}" destId="{A1F761A1-5F76-4EAE-8D84-BA7AF1E20E7B}" srcOrd="7" destOrd="0" presId="urn:microsoft.com/office/officeart/2005/8/layout/gear1"/>
    <dgm:cxn modelId="{5D0EF5B4-190A-FE49-A6BB-F1FA9A30AE61}" type="presParOf" srcId="{D9A8CD84-DE7F-4C8E-B591-9954BAF1AD2A}" destId="{3870B562-FB1B-4B2A-BFA0-46EB8CA1FE66}" srcOrd="8" destOrd="0" presId="urn:microsoft.com/office/officeart/2005/8/layout/gear1"/>
    <dgm:cxn modelId="{E935A4A9-BA77-2A4D-B33D-515425A9FCEE}" type="presParOf" srcId="{D9A8CD84-DE7F-4C8E-B591-9954BAF1AD2A}" destId="{DB727A85-17AF-486D-BA18-247870232F0C}" srcOrd="9" destOrd="0" presId="urn:microsoft.com/office/officeart/2005/8/layout/gear1"/>
    <dgm:cxn modelId="{364743E3-969C-7B4A-BB1F-FB68D8A43C8A}" type="presParOf" srcId="{D9A8CD84-DE7F-4C8E-B591-9954BAF1AD2A}" destId="{28864E28-0D41-4CBA-9232-9E24BCDE29CB}" srcOrd="10" destOrd="0" presId="urn:microsoft.com/office/officeart/2005/8/layout/gear1"/>
    <dgm:cxn modelId="{5CE21034-4AB8-0245-A73E-8969BDE11FEB}" type="presParOf" srcId="{D9A8CD84-DE7F-4C8E-B591-9954BAF1AD2A}" destId="{B1C9F41D-BF6D-47ED-A456-EE1521AFE3A1}" srcOrd="11" destOrd="0" presId="urn:microsoft.com/office/officeart/2005/8/layout/gear1"/>
    <dgm:cxn modelId="{FA85DBE3-AE7D-C04A-ACEC-384376B342C6}" type="presParOf" srcId="{D9A8CD84-DE7F-4C8E-B591-9954BAF1AD2A}" destId="{237E3B29-B497-4E6A-A3D2-781EBB00CF2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47DCE-F3EB-411C-A0B0-785CF5B95BC2}">
      <dsp:nvSpPr>
        <dsp:cNvPr id="0" name=""/>
        <dsp:cNvSpPr/>
      </dsp:nvSpPr>
      <dsp:spPr>
        <a:xfrm>
          <a:off x="2639588" y="115753"/>
          <a:ext cx="1779453" cy="11566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rgbClr val="002060"/>
              </a:solidFill>
            </a:rPr>
            <a:t>3. Modelo ideal</a:t>
          </a:r>
          <a:endParaRPr lang="es-CO" sz="2000" b="1" kern="1200" dirty="0">
            <a:solidFill>
              <a:srgbClr val="002060"/>
            </a:solidFill>
          </a:endParaRPr>
        </a:p>
      </dsp:txBody>
      <dsp:txXfrm>
        <a:off x="2696051" y="172216"/>
        <a:ext cx="1666527" cy="1043718"/>
      </dsp:txXfrm>
    </dsp:sp>
    <dsp:sp modelId="{BA78EFD9-B654-4FF6-826A-5C54C785C5BC}">
      <dsp:nvSpPr>
        <dsp:cNvPr id="0" name=""/>
        <dsp:cNvSpPr/>
      </dsp:nvSpPr>
      <dsp:spPr>
        <a:xfrm>
          <a:off x="1321397" y="756385"/>
          <a:ext cx="4620400" cy="4620400"/>
        </a:xfrm>
        <a:custGeom>
          <a:avLst/>
          <a:gdLst/>
          <a:ahLst/>
          <a:cxnLst/>
          <a:rect l="0" t="0" r="0" b="0"/>
          <a:pathLst>
            <a:path>
              <a:moveTo>
                <a:pt x="3322410" y="233554"/>
              </a:moveTo>
              <a:arcTo wR="2310200" hR="2310200" stAng="17759147" swAng="1112065"/>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7F7FC26-2FE7-47B0-AC8B-83370AD35439}">
      <dsp:nvSpPr>
        <dsp:cNvPr id="0" name=""/>
        <dsp:cNvSpPr/>
      </dsp:nvSpPr>
      <dsp:spPr>
        <a:xfrm>
          <a:off x="4623923" y="1599513"/>
          <a:ext cx="2148779" cy="1156644"/>
        </a:xfrm>
        <a:prstGeom prst="round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rgbClr val="002060"/>
              </a:solidFill>
            </a:rPr>
            <a:t>4. Diagnóstico</a:t>
          </a:r>
          <a:endParaRPr lang="es-CO" sz="2000" b="1" kern="1200" dirty="0">
            <a:solidFill>
              <a:srgbClr val="002060"/>
            </a:solidFill>
          </a:endParaRPr>
        </a:p>
      </dsp:txBody>
      <dsp:txXfrm>
        <a:off x="4680386" y="1655976"/>
        <a:ext cx="2035853" cy="1043718"/>
      </dsp:txXfrm>
    </dsp:sp>
    <dsp:sp modelId="{D8C8F9D8-40FE-4AB0-9DAF-004AE43C49A8}">
      <dsp:nvSpPr>
        <dsp:cNvPr id="0" name=""/>
        <dsp:cNvSpPr/>
      </dsp:nvSpPr>
      <dsp:spPr>
        <a:xfrm>
          <a:off x="1187042" y="459817"/>
          <a:ext cx="4620400" cy="4620400"/>
        </a:xfrm>
        <a:custGeom>
          <a:avLst/>
          <a:gdLst/>
          <a:ahLst/>
          <a:cxnLst/>
          <a:rect l="0" t="0" r="0" b="0"/>
          <a:pathLst>
            <a:path>
              <a:moveTo>
                <a:pt x="4605325" y="2573690"/>
              </a:moveTo>
              <a:arcTo wR="2310200" hR="2310200" stAng="21992947" swAng="127322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D0A7D1-00C0-4113-A988-5504DF0F828B}">
      <dsp:nvSpPr>
        <dsp:cNvPr id="0" name=""/>
        <dsp:cNvSpPr/>
      </dsp:nvSpPr>
      <dsp:spPr>
        <a:xfrm>
          <a:off x="3983432" y="4083922"/>
          <a:ext cx="1779453" cy="1156644"/>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rgbClr val="002060"/>
              </a:solidFill>
            </a:rPr>
            <a:t>5. Modelo operativo</a:t>
          </a:r>
          <a:endParaRPr lang="es-CO" sz="2000" b="1" kern="1200" dirty="0">
            <a:solidFill>
              <a:srgbClr val="002060"/>
            </a:solidFill>
          </a:endParaRPr>
        </a:p>
      </dsp:txBody>
      <dsp:txXfrm>
        <a:off x="4039895" y="4140385"/>
        <a:ext cx="1666527" cy="1043718"/>
      </dsp:txXfrm>
    </dsp:sp>
    <dsp:sp modelId="{F45E0933-46A4-428B-A1F5-574789B5EEFF}">
      <dsp:nvSpPr>
        <dsp:cNvPr id="0" name=""/>
        <dsp:cNvSpPr/>
      </dsp:nvSpPr>
      <dsp:spPr>
        <a:xfrm>
          <a:off x="1020388" y="552837"/>
          <a:ext cx="4620400" cy="4620400"/>
        </a:xfrm>
        <a:custGeom>
          <a:avLst/>
          <a:gdLst/>
          <a:ahLst/>
          <a:cxnLst/>
          <a:rect l="0" t="0" r="0" b="0"/>
          <a:pathLst>
            <a:path>
              <a:moveTo>
                <a:pt x="2778125" y="4572515"/>
              </a:moveTo>
              <a:arcTo wR="2310200" hR="2310200" stAng="4698842" swAng="861478"/>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C7390EC-BA29-43A9-A4D5-0498890DF77A}">
      <dsp:nvSpPr>
        <dsp:cNvPr id="0" name=""/>
        <dsp:cNvSpPr/>
      </dsp:nvSpPr>
      <dsp:spPr>
        <a:xfrm>
          <a:off x="1253553" y="4276541"/>
          <a:ext cx="1779453" cy="968354"/>
        </a:xfrm>
        <a:prstGeom prst="round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1. Marco de situación</a:t>
          </a:r>
          <a:endParaRPr lang="es-CO" sz="2000" kern="1200" dirty="0"/>
        </a:p>
      </dsp:txBody>
      <dsp:txXfrm>
        <a:off x="1300824" y="4323812"/>
        <a:ext cx="1684911" cy="873812"/>
      </dsp:txXfrm>
    </dsp:sp>
    <dsp:sp modelId="{BEE6CB27-EA7D-4868-B273-D7C8BF75F73F}">
      <dsp:nvSpPr>
        <dsp:cNvPr id="0" name=""/>
        <dsp:cNvSpPr/>
      </dsp:nvSpPr>
      <dsp:spPr>
        <a:xfrm>
          <a:off x="1190981" y="581527"/>
          <a:ext cx="4620400" cy="4620400"/>
        </a:xfrm>
        <a:custGeom>
          <a:avLst/>
          <a:gdLst/>
          <a:ahLst/>
          <a:cxnLst/>
          <a:rect l="0" t="0" r="0" b="0"/>
          <a:pathLst>
            <a:path>
              <a:moveTo>
                <a:pt x="281022" y="3414492"/>
              </a:moveTo>
              <a:arcTo wR="2310200" hR="2310200" stAng="9086680" swAng="154669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9E6331-E5E3-43DB-AA49-4063245BFC4C}">
      <dsp:nvSpPr>
        <dsp:cNvPr id="0" name=""/>
        <dsp:cNvSpPr/>
      </dsp:nvSpPr>
      <dsp:spPr>
        <a:xfrm>
          <a:off x="317415" y="1685244"/>
          <a:ext cx="1973271" cy="985183"/>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rgbClr val="002060"/>
              </a:solidFill>
            </a:rPr>
            <a:t>2. Marco doctrinal</a:t>
          </a:r>
          <a:endParaRPr lang="es-CO" sz="2000" b="1" kern="1200" dirty="0">
            <a:solidFill>
              <a:srgbClr val="002060"/>
            </a:solidFill>
          </a:endParaRPr>
        </a:p>
      </dsp:txBody>
      <dsp:txXfrm>
        <a:off x="365508" y="1733337"/>
        <a:ext cx="1877085" cy="888997"/>
      </dsp:txXfrm>
    </dsp:sp>
    <dsp:sp modelId="{A59C6D0A-D52A-4DEA-85C7-4E7501CBE9AF}">
      <dsp:nvSpPr>
        <dsp:cNvPr id="0" name=""/>
        <dsp:cNvSpPr/>
      </dsp:nvSpPr>
      <dsp:spPr>
        <a:xfrm>
          <a:off x="1081886" y="743826"/>
          <a:ext cx="4620400" cy="4620400"/>
        </a:xfrm>
        <a:custGeom>
          <a:avLst/>
          <a:gdLst/>
          <a:ahLst/>
          <a:cxnLst/>
          <a:rect l="0" t="0" r="0" b="0"/>
          <a:pathLst>
            <a:path>
              <a:moveTo>
                <a:pt x="625040" y="729927"/>
              </a:moveTo>
              <a:arcTo wR="2310200" hR="2310200" stAng="13389617" swAng="1260238"/>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4419-F040-4299-9125-BA7A3CBA71F8}">
      <dsp:nvSpPr>
        <dsp:cNvPr id="0" name=""/>
        <dsp:cNvSpPr/>
      </dsp:nvSpPr>
      <dsp:spPr>
        <a:xfrm>
          <a:off x="1365994" y="2152239"/>
          <a:ext cx="1101264" cy="1257643"/>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O" sz="800" b="1" kern="1200" dirty="0" smtClean="0"/>
            <a:t>M.ANALÍTICO</a:t>
          </a:r>
          <a:endParaRPr lang="es-CO" sz="800" b="1" kern="1200" dirty="0"/>
        </a:p>
      </dsp:txBody>
      <dsp:txXfrm>
        <a:off x="1587397" y="2436446"/>
        <a:ext cx="658458" cy="666550"/>
      </dsp:txXfrm>
    </dsp:sp>
    <dsp:sp modelId="{6CFF1FCB-5CFD-4ECF-B8FA-4EEF45D7FF6F}">
      <dsp:nvSpPr>
        <dsp:cNvPr id="0" name=""/>
        <dsp:cNvSpPr/>
      </dsp:nvSpPr>
      <dsp:spPr>
        <a:xfrm>
          <a:off x="435636" y="1625327"/>
          <a:ext cx="1244675" cy="1244675"/>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CO" sz="800" b="1" kern="1200" dirty="0" smtClean="0"/>
            <a:t>M. iluminativo</a:t>
          </a:r>
          <a:endParaRPr lang="es-CO" sz="800" b="1" kern="1200" dirty="0"/>
        </a:p>
      </dsp:txBody>
      <dsp:txXfrm>
        <a:off x="748987" y="1940572"/>
        <a:ext cx="617973" cy="614185"/>
      </dsp:txXfrm>
    </dsp:sp>
    <dsp:sp modelId="{36799397-00ED-4050-8701-E5425EBF4A47}">
      <dsp:nvSpPr>
        <dsp:cNvPr id="0" name=""/>
        <dsp:cNvSpPr/>
      </dsp:nvSpPr>
      <dsp:spPr>
        <a:xfrm rot="20700000">
          <a:off x="1132781" y="766628"/>
          <a:ext cx="1219528" cy="1219528"/>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dirty="0" smtClean="0">
              <a:latin typeface="Corbel" panose="020B0503020204020204" pitchFamily="34" charset="0"/>
            </a:rPr>
            <a:t>M. interpretativo</a:t>
          </a:r>
          <a:endParaRPr lang="es-CO" sz="1100" b="1" kern="1200" dirty="0">
            <a:latin typeface="Corbel" panose="020B0503020204020204" pitchFamily="34" charset="0"/>
          </a:endParaRPr>
        </a:p>
      </dsp:txBody>
      <dsp:txXfrm rot="-20700000">
        <a:off x="1400260" y="1034106"/>
        <a:ext cx="684571" cy="684571"/>
      </dsp:txXfrm>
    </dsp:sp>
    <dsp:sp modelId="{28864E28-0D41-4CBA-9232-9E24BCDE29CB}">
      <dsp:nvSpPr>
        <dsp:cNvPr id="0" name=""/>
        <dsp:cNvSpPr/>
      </dsp:nvSpPr>
      <dsp:spPr>
        <a:xfrm>
          <a:off x="1288269" y="1778076"/>
          <a:ext cx="2190629" cy="2190629"/>
        </a:xfrm>
        <a:prstGeom prst="circularArrow">
          <a:avLst>
            <a:gd name="adj1" fmla="val 4687"/>
            <a:gd name="adj2" fmla="val 299029"/>
            <a:gd name="adj3" fmla="val 2483266"/>
            <a:gd name="adj4" fmla="val 1593406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C9F41D-BF6D-47ED-A456-EE1521AFE3A1}">
      <dsp:nvSpPr>
        <dsp:cNvPr id="0" name=""/>
        <dsp:cNvSpPr/>
      </dsp:nvSpPr>
      <dsp:spPr>
        <a:xfrm>
          <a:off x="215206" y="1354573"/>
          <a:ext cx="1591628" cy="159162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E3B29-B497-4E6A-A3D2-781EBB00CF27}">
      <dsp:nvSpPr>
        <dsp:cNvPr id="0" name=""/>
        <dsp:cNvSpPr/>
      </dsp:nvSpPr>
      <dsp:spPr>
        <a:xfrm>
          <a:off x="850692" y="504151"/>
          <a:ext cx="1716096" cy="17160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16/05/14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16/05/14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g"/><Relationship Id="rId5" Type="http://schemas.openxmlformats.org/officeDocument/2006/relationships/image" Target="../media/image9.gif"/><Relationship Id="rId6"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27" y="3823222"/>
            <a:ext cx="8179180" cy="2596896"/>
          </a:xfrm>
          <a:prstGeom prst="rect">
            <a:avLst/>
          </a:prstGeom>
        </p:spPr>
      </p:pic>
      <p:sp>
        <p:nvSpPr>
          <p:cNvPr id="2" name="CuadroTexto 1"/>
          <p:cNvSpPr txBox="1"/>
          <p:nvPr/>
        </p:nvSpPr>
        <p:spPr>
          <a:xfrm>
            <a:off x="309091" y="1712890"/>
            <a:ext cx="9247033" cy="1569660"/>
          </a:xfrm>
          <a:prstGeom prst="rect">
            <a:avLst/>
          </a:prstGeom>
          <a:noFill/>
        </p:spPr>
        <p:txBody>
          <a:bodyPr wrap="square" rtlCol="0">
            <a:spAutoFit/>
          </a:bodyPr>
          <a:lstStyle/>
          <a:p>
            <a:r>
              <a:rPr lang="es-CO" sz="2400" b="1" dirty="0">
                <a:latin typeface="+mj-lt"/>
                <a:cs typeface="Arial" panose="020B0604020202020204" pitchFamily="34" charset="0"/>
              </a:rPr>
              <a:t>Presbíteros, diáconos permanentes, laicos y laicas servidores </a:t>
            </a:r>
            <a:r>
              <a:rPr lang="es-CO" sz="2400" b="1" dirty="0" smtClean="0">
                <a:latin typeface="+mj-lt"/>
                <a:cs typeface="Arial" panose="020B0604020202020204" pitchFamily="34" charset="0"/>
              </a:rPr>
              <a:t>de la </a:t>
            </a:r>
            <a:r>
              <a:rPr lang="es-CO" sz="2400" b="1" dirty="0">
                <a:latin typeface="+mj-lt"/>
                <a:cs typeface="Arial" panose="020B0604020202020204" pitchFamily="34" charset="0"/>
              </a:rPr>
              <a:t>comunidad con capacidad para analizar la praxis evangelizadora, iluminarla e interpretarla desde la fe, a fin de contribuir a la renovación y transformación de la sociedad.</a:t>
            </a:r>
          </a:p>
        </p:txBody>
      </p:sp>
      <p:sp>
        <p:nvSpPr>
          <p:cNvPr id="5" name="CuadroTexto 4"/>
          <p:cNvSpPr txBox="1"/>
          <p:nvPr/>
        </p:nvSpPr>
        <p:spPr>
          <a:xfrm>
            <a:off x="804927" y="196059"/>
            <a:ext cx="7959144" cy="830997"/>
          </a:xfrm>
          <a:prstGeom prst="rect">
            <a:avLst/>
          </a:prstGeom>
          <a:noFill/>
          <a:ln w="9525">
            <a:solidFill>
              <a:srgbClr val="002060"/>
            </a:solidFill>
          </a:ln>
          <a:effectLst>
            <a:glow rad="139700">
              <a:schemeClr val="accent6">
                <a:satMod val="175000"/>
                <a:alpha val="40000"/>
              </a:schemeClr>
            </a:glow>
          </a:effectLst>
        </p:spPr>
        <p:txBody>
          <a:bodyPr wrap="square" rtlCol="0">
            <a:spAutoFit/>
          </a:bodyPr>
          <a:lstStyle/>
          <a:p>
            <a:pPr algn="ctr"/>
            <a:r>
              <a:rPr lang="es-ES_tradnl" sz="2400" b="1" dirty="0">
                <a:latin typeface="Arial" panose="020B0604020202020204" pitchFamily="34" charset="0"/>
                <a:cs typeface="Arial" panose="020B0604020202020204" pitchFamily="34" charset="0"/>
              </a:rPr>
              <a:t>PROGRAMA DE FORMACIÓN DE </a:t>
            </a:r>
            <a:r>
              <a:rPr lang="es-ES_tradnl" sz="2400" b="1" dirty="0" smtClean="0">
                <a:latin typeface="Arial" panose="020B0604020202020204" pitchFamily="34" charset="0"/>
                <a:cs typeface="Arial" panose="020B0604020202020204" pitchFamily="34" charset="0"/>
              </a:rPr>
              <a:t>PROFESIONALES EN TEOLOGÍA (con énfasis en Teología Pastoral)</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7732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1527" y="461419"/>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
        <p:nvSpPr>
          <p:cNvPr id="3" name="CuadroTexto 2"/>
          <p:cNvSpPr txBox="1"/>
          <p:nvPr/>
        </p:nvSpPr>
        <p:spPr>
          <a:xfrm>
            <a:off x="734096" y="1867437"/>
            <a:ext cx="8693239" cy="4401205"/>
          </a:xfrm>
          <a:prstGeom prst="rect">
            <a:avLst/>
          </a:prstGeom>
          <a:noFill/>
        </p:spPr>
        <p:txBody>
          <a:bodyPr wrap="square" rtlCol="0">
            <a:spAutoFit/>
          </a:bodyPr>
          <a:lstStyle/>
          <a:p>
            <a:r>
              <a:rPr lang="es-CO" sz="2000" b="1" dirty="0" smtClean="0"/>
              <a:t>A partir de 2003, La </a:t>
            </a:r>
            <a:r>
              <a:rPr lang="es-CO" sz="2000" b="1" dirty="0" smtClean="0"/>
              <a:t>constitución y funcionamiento de una </a:t>
            </a:r>
            <a:r>
              <a:rPr lang="es-CO" sz="2000" b="1" dirty="0" smtClean="0"/>
              <a:t>COMISI</a:t>
            </a:r>
            <a:r>
              <a:rPr lang="es-CO" sz="2000" b="1" dirty="0" smtClean="0"/>
              <a:t>ÓN DE REFLEXIÓN </a:t>
            </a:r>
            <a:r>
              <a:rPr lang="es-CO" sz="2000" b="1" dirty="0" smtClean="0"/>
              <a:t>sobre </a:t>
            </a:r>
            <a:r>
              <a:rPr lang="es-CO" sz="2000" b="1" dirty="0" smtClean="0"/>
              <a:t>el aspecto académico con participación, entre </a:t>
            </a:r>
            <a:r>
              <a:rPr lang="es-CO" sz="2000" b="1" dirty="0" smtClean="0"/>
              <a:t>otros: </a:t>
            </a:r>
            <a:endParaRPr lang="es-CO" sz="2000" b="1" dirty="0" smtClean="0"/>
          </a:p>
          <a:p>
            <a:pPr marL="342900" indent="-342900">
              <a:buBlip>
                <a:blip r:embed="rId2"/>
              </a:buBlip>
            </a:pPr>
            <a:endParaRPr lang="es-CO" sz="2000" b="1" dirty="0"/>
          </a:p>
          <a:p>
            <a:pPr marL="342900" indent="-342900">
              <a:buBlip>
                <a:blip r:embed="rId2"/>
              </a:buBlip>
            </a:pPr>
            <a:r>
              <a:rPr lang="es-CO" sz="2000" b="1" dirty="0" smtClean="0"/>
              <a:t>Señores obispos: Víctor López, Gabriel Romero, Rubén Salazar, Oscar Urbina, Juan Vicente Córdoba y Luis Antonio Nova.</a:t>
            </a:r>
          </a:p>
          <a:p>
            <a:pPr marL="342900" indent="-342900">
              <a:buBlip>
                <a:blip r:embed="rId2"/>
              </a:buBlip>
            </a:pPr>
            <a:endParaRPr lang="es-CO" sz="2000" b="1" dirty="0"/>
          </a:p>
          <a:p>
            <a:pPr marL="342900" indent="-342900">
              <a:buBlip>
                <a:blip r:embed="rId2"/>
              </a:buBlip>
            </a:pPr>
            <a:r>
              <a:rPr lang="es-CO" sz="2000" b="1" dirty="0" smtClean="0"/>
              <a:t>Vicarios de pastoral: Pablo Beltrán…</a:t>
            </a:r>
          </a:p>
          <a:p>
            <a:pPr marL="342900" indent="-342900">
              <a:buBlip>
                <a:blip r:embed="rId2"/>
              </a:buBlip>
            </a:pPr>
            <a:endParaRPr lang="es-CO" sz="2000" b="1" dirty="0"/>
          </a:p>
          <a:p>
            <a:pPr marL="342900" indent="-342900">
              <a:buBlip>
                <a:blip r:embed="rId2"/>
              </a:buBlip>
            </a:pPr>
            <a:r>
              <a:rPr lang="es-CO" sz="2000" b="1" dirty="0" smtClean="0"/>
              <a:t>Rectores </a:t>
            </a:r>
            <a:r>
              <a:rPr lang="es-CO" sz="2000" b="1" dirty="0" smtClean="0"/>
              <a:t>y Profesores de </a:t>
            </a:r>
            <a:r>
              <a:rPr lang="es-CO" sz="2000" b="1" dirty="0" smtClean="0"/>
              <a:t>seminarios: padres </a:t>
            </a:r>
            <a:r>
              <a:rPr lang="es-CO" sz="2000" b="1" dirty="0" smtClean="0"/>
              <a:t>Ricardo Pulido, Edgardo </a:t>
            </a:r>
            <a:r>
              <a:rPr lang="es-CO" sz="2000" b="1" dirty="0" smtClean="0"/>
              <a:t>Bernales y Pablo </a:t>
            </a:r>
            <a:r>
              <a:rPr lang="es-CO" sz="2000" b="1" dirty="0" smtClean="0"/>
              <a:t>Luque.</a:t>
            </a:r>
            <a:endParaRPr lang="es-CO" sz="2000" b="1" dirty="0" smtClean="0"/>
          </a:p>
          <a:p>
            <a:pPr marL="342900" indent="-342900">
              <a:buBlip>
                <a:blip r:embed="rId2"/>
              </a:buBlip>
            </a:pPr>
            <a:endParaRPr lang="es-CO" sz="2000" b="1" dirty="0"/>
          </a:p>
          <a:p>
            <a:pPr marL="342900" indent="-342900">
              <a:buBlip>
                <a:blip r:embed="rId2"/>
              </a:buBlip>
            </a:pPr>
            <a:r>
              <a:rPr lang="es-CO" sz="2000" b="1" dirty="0" smtClean="0"/>
              <a:t>Integrantes del SEDAC: Padres: Eduardo Díaz, Cipriano Bastidas, Diego Arroyave, John Mario Mesa y Fidel </a:t>
            </a:r>
            <a:r>
              <a:rPr lang="es-CO" sz="2000" b="1" dirty="0" smtClean="0"/>
              <a:t>Su</a:t>
            </a:r>
            <a:r>
              <a:rPr lang="es-CO" sz="2000" b="1" dirty="0" smtClean="0"/>
              <a:t>á</a:t>
            </a:r>
            <a:r>
              <a:rPr lang="es-CO" sz="2000" b="1" dirty="0" smtClean="0"/>
              <a:t>rez</a:t>
            </a:r>
            <a:r>
              <a:rPr lang="es-CO" sz="2000" b="1" dirty="0" smtClean="0"/>
              <a:t>.</a:t>
            </a:r>
            <a:endParaRPr lang="es-CO" sz="2000" b="1" dirty="0"/>
          </a:p>
        </p:txBody>
      </p:sp>
    </p:spTree>
    <p:extLst>
      <p:ext uri="{BB962C8B-B14F-4D97-AF65-F5344CB8AC3E}">
        <p14:creationId xmlns:p14="http://schemas.microsoft.com/office/powerpoint/2010/main" val="39887827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1527" y="461419"/>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
        <p:nvSpPr>
          <p:cNvPr id="3" name="CuadroTexto 2"/>
          <p:cNvSpPr txBox="1"/>
          <p:nvPr/>
        </p:nvSpPr>
        <p:spPr>
          <a:xfrm>
            <a:off x="257577" y="1455313"/>
            <a:ext cx="9465972" cy="1938992"/>
          </a:xfrm>
          <a:prstGeom prst="rect">
            <a:avLst/>
          </a:prstGeom>
          <a:noFill/>
        </p:spPr>
        <p:txBody>
          <a:bodyPr wrap="square" rtlCol="0">
            <a:spAutoFit/>
          </a:bodyPr>
          <a:lstStyle/>
          <a:p>
            <a:r>
              <a:rPr lang="es-CO" sz="2000" b="1" dirty="0" smtClean="0"/>
              <a:t>Entre 2008-2012 El APOYO DE LA PONTIFICIA UNIVERSIDAD JAVERIANA por </a:t>
            </a:r>
            <a:r>
              <a:rPr lang="es-CO" sz="2000" b="1" dirty="0" smtClean="0"/>
              <a:t>sugerencia de Monseñor Juan Vicente Córdoba y por petición directa de  Monseñor Rubén </a:t>
            </a:r>
            <a:r>
              <a:rPr lang="es-CO" sz="2000" b="1" dirty="0" smtClean="0"/>
              <a:t>Salazar, como Presidente de la Conferencia Episcopal.</a:t>
            </a:r>
            <a:endParaRPr lang="es-CO" sz="2000" b="1" dirty="0" smtClean="0"/>
          </a:p>
          <a:p>
            <a:endParaRPr lang="es-CO" sz="2000" b="1" dirty="0"/>
          </a:p>
          <a:p>
            <a:r>
              <a:rPr lang="es-CO" sz="2000" b="1" dirty="0" smtClean="0"/>
              <a:t>La Se </a:t>
            </a:r>
            <a:r>
              <a:rPr lang="es-CO" sz="2000" b="1" dirty="0" smtClean="0"/>
              <a:t>constituyó un equipo de trabajo integrado por </a:t>
            </a:r>
            <a:r>
              <a:rPr lang="es-CO" sz="2000" b="1" dirty="0" smtClean="0"/>
              <a:t>profesores </a:t>
            </a:r>
            <a:r>
              <a:rPr lang="es-CO" sz="2000" b="1" dirty="0" smtClean="0"/>
              <a:t>de las facultades de:</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687" y="3216328"/>
            <a:ext cx="4271114" cy="2864249"/>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162437" y="3341644"/>
            <a:ext cx="7315753" cy="2554545"/>
          </a:xfrm>
          <a:prstGeom prst="rect">
            <a:avLst/>
          </a:prstGeom>
          <a:noFill/>
        </p:spPr>
        <p:txBody>
          <a:bodyPr wrap="square" rtlCol="0">
            <a:spAutoFit/>
          </a:bodyPr>
          <a:lstStyle/>
          <a:p>
            <a:pPr marL="342900" indent="-342900">
              <a:buBlip>
                <a:blip r:embed="rId3"/>
              </a:buBlip>
            </a:pPr>
            <a:r>
              <a:rPr lang="es-CO" sz="2000" b="1" dirty="0"/>
              <a:t>Educación: </a:t>
            </a:r>
            <a:r>
              <a:rPr lang="es-CO" sz="2000" b="1" dirty="0" smtClean="0"/>
              <a:t>Dra. Gladys </a:t>
            </a:r>
            <a:r>
              <a:rPr lang="es-CO" sz="2000" b="1" dirty="0" smtClean="0"/>
              <a:t>Álvarez, </a:t>
            </a:r>
            <a:r>
              <a:rPr lang="es-CO" sz="2000" b="1" dirty="0" smtClean="0"/>
              <a:t>Prof. Juliana Jaramillo, Prof. Yolanda Castro y Prof. Esteban Ocampo</a:t>
            </a:r>
            <a:endParaRPr lang="es-CO" sz="2000" b="1" dirty="0"/>
          </a:p>
          <a:p>
            <a:endParaRPr lang="es-CO" sz="2000" b="1" dirty="0"/>
          </a:p>
          <a:p>
            <a:pPr marL="342900" indent="-342900">
              <a:buBlip>
                <a:blip r:embed="rId3"/>
              </a:buBlip>
            </a:pPr>
            <a:r>
              <a:rPr lang="es-CO" sz="2000" b="1" dirty="0"/>
              <a:t>De </a:t>
            </a:r>
            <a:r>
              <a:rPr lang="es-CO" sz="2000" b="1" dirty="0" smtClean="0"/>
              <a:t>filosofía: P. Guillermo Zapata, Prof. </a:t>
            </a:r>
            <a:r>
              <a:rPr lang="es-CO" sz="2000" b="1" dirty="0"/>
              <a:t>Diego Pineda…</a:t>
            </a:r>
          </a:p>
          <a:p>
            <a:pPr marL="342900" indent="-342900">
              <a:buBlip>
                <a:blip r:embed="rId3"/>
              </a:buBlip>
            </a:pPr>
            <a:endParaRPr lang="es-CO" sz="2000" b="1" dirty="0"/>
          </a:p>
          <a:p>
            <a:pPr marL="342900" indent="-342900">
              <a:buBlip>
                <a:blip r:embed="rId3"/>
              </a:buBlip>
            </a:pPr>
            <a:r>
              <a:rPr lang="es-CO" sz="2000" b="1" dirty="0"/>
              <a:t>De teología, </a:t>
            </a:r>
            <a:r>
              <a:rPr lang="es-CO" sz="2000" b="1" dirty="0" smtClean="0"/>
              <a:t>P. Germán </a:t>
            </a:r>
            <a:r>
              <a:rPr lang="es-CO" sz="2000" b="1" dirty="0" smtClean="0"/>
              <a:t>Bernal y </a:t>
            </a:r>
            <a:r>
              <a:rPr lang="es-CO" sz="2000" b="1" dirty="0" smtClean="0"/>
              <a:t>P. Silvio </a:t>
            </a:r>
            <a:r>
              <a:rPr lang="es-CO" sz="2000" b="1" dirty="0" smtClean="0"/>
              <a:t>Cajiao</a:t>
            </a:r>
            <a:endParaRPr lang="es-CO" sz="2000" b="1" dirty="0"/>
          </a:p>
          <a:p>
            <a:pPr marL="342900" indent="-342900">
              <a:buBlip>
                <a:blip r:embed="rId3"/>
              </a:buBlip>
            </a:pPr>
            <a:endParaRPr lang="es-CO" sz="2000" b="1" dirty="0"/>
          </a:p>
          <a:p>
            <a:pPr marL="342900" indent="-342900">
              <a:buBlip>
                <a:blip r:embed="rId3"/>
              </a:buBlip>
            </a:pPr>
            <a:r>
              <a:rPr lang="es-CO" sz="2000" b="1" dirty="0"/>
              <a:t>De </a:t>
            </a:r>
            <a:r>
              <a:rPr lang="es-CO" sz="2000" b="1" dirty="0" smtClean="0"/>
              <a:t>comunicación: Prof. Luis Ignacio Sierra</a:t>
            </a:r>
            <a:endParaRPr lang="es-CO" sz="2000" b="1" dirty="0"/>
          </a:p>
        </p:txBody>
      </p:sp>
    </p:spTree>
    <p:extLst>
      <p:ext uri="{BB962C8B-B14F-4D97-AF65-F5344CB8AC3E}">
        <p14:creationId xmlns:p14="http://schemas.microsoft.com/office/powerpoint/2010/main" val="586011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69713" y="347730"/>
            <a:ext cx="5151549" cy="461665"/>
          </a:xfrm>
          <a:prstGeom prst="rect">
            <a:avLst/>
          </a:prstGeom>
          <a:noFill/>
        </p:spPr>
        <p:txBody>
          <a:bodyPr wrap="square" rtlCol="0">
            <a:spAutoFit/>
          </a:bodyPr>
          <a:lstStyle/>
          <a:p>
            <a:pPr algn="ctr"/>
            <a:r>
              <a:rPr lang="es-CO" sz="2400" b="1" dirty="0" smtClean="0">
                <a:latin typeface="Corbel" panose="020B0503020204020204" pitchFamily="34" charset="0"/>
              </a:rPr>
              <a:t>PRESUPUESTOS DE LA PROPUESTA</a:t>
            </a:r>
            <a:endParaRPr lang="es-CO" sz="2400" b="1" dirty="0">
              <a:latin typeface="Corbel" panose="020B0503020204020204" pitchFamily="34" charset="0"/>
            </a:endParaRPr>
          </a:p>
        </p:txBody>
      </p:sp>
      <p:sp>
        <p:nvSpPr>
          <p:cNvPr id="3" name="CuadroTexto 2"/>
          <p:cNvSpPr txBox="1"/>
          <p:nvPr/>
        </p:nvSpPr>
        <p:spPr>
          <a:xfrm>
            <a:off x="437881" y="1365160"/>
            <a:ext cx="9015211" cy="5262980"/>
          </a:xfrm>
          <a:prstGeom prst="rect">
            <a:avLst/>
          </a:prstGeom>
          <a:noFill/>
        </p:spPr>
        <p:txBody>
          <a:bodyPr wrap="square" rtlCol="0">
            <a:spAutoFit/>
          </a:bodyPr>
          <a:lstStyle/>
          <a:p>
            <a:pPr marL="457200" indent="-457200" algn="just">
              <a:buFont typeface="+mj-lt"/>
              <a:buAutoNum type="arabicParenR"/>
            </a:pPr>
            <a:r>
              <a:rPr lang="es-CO" sz="2800" b="1" dirty="0" smtClean="0"/>
              <a:t>Si bien la propuesta que inicialmente surgió de un grupo de Diócesis, está abierta a todas las posibilidades </a:t>
            </a:r>
            <a:r>
              <a:rPr lang="es-CO" sz="2800" b="1" dirty="0" smtClean="0"/>
              <a:t>y necesidades </a:t>
            </a:r>
            <a:r>
              <a:rPr lang="es-CO" sz="2800" b="1" dirty="0" smtClean="0"/>
              <a:t>de </a:t>
            </a:r>
            <a:r>
              <a:rPr lang="es-CO" sz="2800" b="1" dirty="0" smtClean="0"/>
              <a:t>las Iglesias </a:t>
            </a:r>
            <a:r>
              <a:rPr lang="es-CO" sz="2800" b="1" dirty="0" smtClean="0"/>
              <a:t>locales.</a:t>
            </a:r>
            <a:endParaRPr lang="es-CO" sz="2800" b="1" dirty="0" smtClean="0"/>
          </a:p>
          <a:p>
            <a:pPr marL="457200" indent="-457200">
              <a:buFont typeface="+mj-lt"/>
              <a:buAutoNum type="arabicParenR"/>
            </a:pPr>
            <a:endParaRPr lang="es-CO" sz="2800" b="1" dirty="0"/>
          </a:p>
          <a:p>
            <a:pPr marL="457200" indent="-457200" algn="just">
              <a:buFont typeface="+mj-lt"/>
              <a:buAutoNum type="arabicParenR"/>
            </a:pPr>
            <a:r>
              <a:rPr lang="es-CO" sz="2800" b="1" dirty="0" smtClean="0"/>
              <a:t>La propuesta está construida sobre la necesidad de la evangelización en el contexto </a:t>
            </a:r>
            <a:r>
              <a:rPr lang="es-CO" sz="2800" b="1" dirty="0" smtClean="0"/>
              <a:t>actual y local; </a:t>
            </a:r>
            <a:r>
              <a:rPr lang="es-CO" sz="2800" b="1" dirty="0" smtClean="0"/>
              <a:t>luego es aplicable  para todos.</a:t>
            </a:r>
          </a:p>
          <a:p>
            <a:pPr marL="457200" indent="-457200">
              <a:buFont typeface="+mj-lt"/>
              <a:buAutoNum type="arabicParenR"/>
            </a:pPr>
            <a:endParaRPr lang="es-CO" sz="2800" b="1" dirty="0"/>
          </a:p>
          <a:p>
            <a:pPr marL="457200" indent="-457200" algn="just">
              <a:buFont typeface="+mj-lt"/>
              <a:buAutoNum type="arabicParenR"/>
            </a:pPr>
            <a:r>
              <a:rPr lang="es-CO" sz="2800" b="1" dirty="0" smtClean="0"/>
              <a:t>Es importante observar que la propuesta está estructurada sobre la flexibilidad de los contenidos y aplicabilidad en los contextos de las iglesias locales. </a:t>
            </a:r>
            <a:endParaRPr lang="es-CO"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844" y="0"/>
            <a:ext cx="2933847" cy="2197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455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42445" y="528034"/>
            <a:ext cx="4069724" cy="523220"/>
          </a:xfrm>
          <a:prstGeom prst="rect">
            <a:avLst/>
          </a:prstGeom>
          <a:noFill/>
        </p:spPr>
        <p:txBody>
          <a:bodyPr wrap="square" rtlCol="0">
            <a:spAutoFit/>
          </a:bodyPr>
          <a:lstStyle/>
          <a:p>
            <a:pPr algn="ctr"/>
            <a:r>
              <a:rPr lang="es-CO" sz="2800" b="1" dirty="0" smtClean="0"/>
              <a:t>DIÁLOGO</a:t>
            </a:r>
            <a:endParaRPr lang="es-CO" sz="2800" b="1" dirty="0"/>
          </a:p>
        </p:txBody>
      </p:sp>
      <p:sp>
        <p:nvSpPr>
          <p:cNvPr id="3" name="CuadroTexto 2"/>
          <p:cNvSpPr txBox="1"/>
          <p:nvPr/>
        </p:nvSpPr>
        <p:spPr>
          <a:xfrm>
            <a:off x="772732" y="1398179"/>
            <a:ext cx="7946265" cy="369332"/>
          </a:xfrm>
          <a:prstGeom prst="rect">
            <a:avLst/>
          </a:prstGeom>
          <a:noFill/>
        </p:spPr>
        <p:txBody>
          <a:bodyPr wrap="square" rtlCol="0">
            <a:spAutoFit/>
          </a:bodyPr>
          <a:lstStyle/>
          <a:p>
            <a:pPr marL="285750" indent="-285750">
              <a:buFont typeface="Wingdings" panose="05000000000000000000" pitchFamily="2" charset="2"/>
              <a:buChar char="v"/>
            </a:pPr>
            <a:r>
              <a:rPr lang="es-CO" dirty="0" smtClean="0"/>
              <a:t>El</a:t>
            </a:r>
            <a:endParaRPr lang="es-CO" dirty="0"/>
          </a:p>
        </p:txBody>
      </p:sp>
    </p:spTree>
    <p:extLst>
      <p:ext uri="{BB962C8B-B14F-4D97-AF65-F5344CB8AC3E}">
        <p14:creationId xmlns:p14="http://schemas.microsoft.com/office/powerpoint/2010/main" val="24686167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1"/>
          <p:cNvSpPr txBox="1">
            <a:spLocks/>
          </p:cNvSpPr>
          <p:nvPr/>
        </p:nvSpPr>
        <p:spPr>
          <a:xfrm rot="19798120">
            <a:off x="3313819" y="4942315"/>
            <a:ext cx="5637010" cy="541442"/>
          </a:xfrm>
          <a:prstGeom prst="rect">
            <a:avLst/>
          </a:prstGeom>
          <a:ln w="28575">
            <a:solidFill>
              <a:srgbClr val="C00000"/>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s-ES" sz="3600" dirty="0" smtClean="0">
                <a:solidFill>
                  <a:schemeClr val="tx1"/>
                </a:solidFill>
              </a:rPr>
              <a:t>Identidad del Programa</a:t>
            </a:r>
          </a:p>
          <a:p>
            <a:pPr algn="ctr"/>
            <a:r>
              <a:rPr lang="es-ES" sz="3600" dirty="0" smtClean="0">
                <a:solidFill>
                  <a:schemeClr val="tx1"/>
                </a:solidFill>
              </a:rPr>
              <a:t>Y FUNDAMENTOS </a:t>
            </a:r>
            <a:endParaRPr lang="es-ES" sz="3600" dirty="0">
              <a:solidFill>
                <a:schemeClr val="tx1"/>
              </a:solidFill>
            </a:endParaRPr>
          </a:p>
        </p:txBody>
      </p:sp>
      <p:pic>
        <p:nvPicPr>
          <p:cNvPr id="4" name="Picture 2" descr="http://ts3.mm.bing.net/th?id=HN.608051615603557486&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967" y="1010590"/>
            <a:ext cx="4077745" cy="290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3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210936" y="386601"/>
            <a:ext cx="5352326" cy="427800"/>
          </a:xfrm>
          <a:prstGeom prst="rect">
            <a:avLst/>
          </a:prstGeom>
          <a:gradFill flip="none" rotWithShape="1">
            <a:gsLst>
              <a:gs pos="0">
                <a:schemeClr val="accent5">
                  <a:lumMod val="75000"/>
                </a:schemeClr>
              </a:gs>
              <a:gs pos="50000">
                <a:srgbClr val="FF0000">
                  <a:tint val="44500"/>
                  <a:satMod val="160000"/>
                </a:srgbClr>
              </a:gs>
              <a:gs pos="100000">
                <a:srgbClr val="FF0000">
                  <a:tint val="23500"/>
                  <a:satMod val="160000"/>
                </a:srgbClr>
              </a:gs>
            </a:gsLst>
            <a:path path="circle">
              <a:fillToRect l="50000" t="50000" r="50000" b="50000"/>
            </a:path>
            <a:tileRect/>
          </a:gradFill>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smtClean="0">
                <a:solidFill>
                  <a:schemeClr val="tx1"/>
                </a:solidFill>
                <a:latin typeface="Corbel" panose="020B0503020204020204" pitchFamily="34" charset="0"/>
              </a:rPr>
              <a:t>EVOLUCIÓN EN LA TELOGÍA </a:t>
            </a:r>
            <a:endParaRPr lang="es-ES" sz="2800" b="1" dirty="0">
              <a:solidFill>
                <a:schemeClr val="tx1"/>
              </a:solidFill>
              <a:latin typeface="Corbel" panose="020B0503020204020204" pitchFamily="34" charset="0"/>
            </a:endParaRPr>
          </a:p>
        </p:txBody>
      </p:sp>
      <p:sp>
        <p:nvSpPr>
          <p:cNvPr id="4" name="Marcador de contenido 2"/>
          <p:cNvSpPr txBox="1">
            <a:spLocks/>
          </p:cNvSpPr>
          <p:nvPr/>
        </p:nvSpPr>
        <p:spPr>
          <a:xfrm>
            <a:off x="1143000" y="1602303"/>
            <a:ext cx="4834719" cy="493269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es-CO" sz="2000" b="1" smtClean="0">
              <a:solidFill>
                <a:schemeClr val="tx1"/>
              </a:solidFill>
              <a:latin typeface="Arial" panose="020B0604020202020204" pitchFamily="34" charset="0"/>
              <a:cs typeface="Arial" panose="020B0604020202020204" pitchFamily="34" charset="0"/>
            </a:endParaRPr>
          </a:p>
          <a:p>
            <a:pPr algn="just"/>
            <a:r>
              <a:rPr lang="es-CO" sz="2000" b="1" smtClean="0">
                <a:solidFill>
                  <a:schemeClr val="tx1"/>
                </a:solidFill>
                <a:latin typeface="Arial" panose="020B0604020202020204" pitchFamily="34" charset="0"/>
                <a:cs typeface="Arial" panose="020B0604020202020204" pitchFamily="34" charset="0"/>
              </a:rPr>
              <a:t>SS. I-XII: Teología sapiencial, llamada también teología espiritual y pastoral; </a:t>
            </a:r>
          </a:p>
          <a:p>
            <a:pPr marL="45720" indent="0" algn="just">
              <a:buFont typeface="Wingdings 3" charset="2"/>
              <a:buNone/>
            </a:pPr>
            <a:endParaRPr lang="es-ES_tradnl" sz="2000" b="1" smtClean="0">
              <a:solidFill>
                <a:schemeClr val="tx1"/>
              </a:solidFill>
              <a:latin typeface="Arial" panose="020B0604020202020204" pitchFamily="34" charset="0"/>
              <a:cs typeface="Arial" panose="020B0604020202020204" pitchFamily="34" charset="0"/>
            </a:endParaRPr>
          </a:p>
          <a:p>
            <a:pPr algn="just"/>
            <a:r>
              <a:rPr lang="es-CO" sz="2000" b="1" smtClean="0">
                <a:solidFill>
                  <a:schemeClr val="tx1"/>
                </a:solidFill>
                <a:latin typeface="Arial" panose="020B0604020202020204" pitchFamily="34" charset="0"/>
                <a:cs typeface="Arial" panose="020B0604020202020204" pitchFamily="34" charset="0"/>
              </a:rPr>
              <a:t>SS. XII-XX: Teología científica, entendida como racionalidad de la fe; </a:t>
            </a:r>
          </a:p>
          <a:p>
            <a:pPr algn="just"/>
            <a:endParaRPr lang="es-ES_tradnl" sz="2000" b="1" smtClean="0">
              <a:solidFill>
                <a:schemeClr val="tx1"/>
              </a:solidFill>
              <a:latin typeface="Arial" panose="020B0604020202020204" pitchFamily="34" charset="0"/>
              <a:cs typeface="Arial" panose="020B0604020202020204" pitchFamily="34" charset="0"/>
            </a:endParaRPr>
          </a:p>
          <a:p>
            <a:pPr algn="just"/>
            <a:r>
              <a:rPr lang="es-CO" sz="2000" b="1" smtClean="0">
                <a:solidFill>
                  <a:schemeClr val="tx1"/>
                </a:solidFill>
                <a:latin typeface="Arial" panose="020B0604020202020204" pitchFamily="34" charset="0"/>
                <a:cs typeface="Arial" panose="020B0604020202020204" pitchFamily="34" charset="0"/>
              </a:rPr>
              <a:t>S. XX: Teología práctica o pastoral, con énfasis en la praxis pastoral. </a:t>
            </a:r>
            <a:endParaRPr lang="es-ES" sz="2000" b="1" dirty="0">
              <a:solidFill>
                <a:schemeClr val="tx1"/>
              </a:solidFill>
              <a:latin typeface="Arial" panose="020B0604020202020204" pitchFamily="34" charset="0"/>
              <a:cs typeface="Arial" panose="020B0604020202020204" pitchFamily="34" charset="0"/>
            </a:endParaRPr>
          </a:p>
        </p:txBody>
      </p:sp>
      <p:pic>
        <p:nvPicPr>
          <p:cNvPr id="5" name="Picture 2" descr="http://1.bp.blogspot.com/_WPNhFlSGUx4/S9VFWmD__cI/AAAAAAAABkk/1rBb0DIV5uw/s1600/25+Verdad+progresiva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329" y="1162096"/>
            <a:ext cx="2238232" cy="497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8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62215" y="1447287"/>
            <a:ext cx="184666" cy="369332"/>
          </a:xfrm>
          <a:prstGeom prst="rect">
            <a:avLst/>
          </a:prstGeom>
          <a:noFill/>
        </p:spPr>
        <p:txBody>
          <a:bodyPr wrap="none" rtlCol="0">
            <a:spAutoFit/>
          </a:bodyPr>
          <a:lstStyle/>
          <a:p>
            <a:endParaRPr lang="es-ES" dirty="0"/>
          </a:p>
        </p:txBody>
      </p:sp>
      <p:sp>
        <p:nvSpPr>
          <p:cNvPr id="5" name="Título 1"/>
          <p:cNvSpPr txBox="1">
            <a:spLocks/>
          </p:cNvSpPr>
          <p:nvPr/>
        </p:nvSpPr>
        <p:spPr>
          <a:xfrm>
            <a:off x="1476285" y="238270"/>
            <a:ext cx="7028726" cy="1143000"/>
          </a:xfrm>
          <a:prstGeom prst="rect">
            <a:avLst/>
          </a:prstGeom>
          <a:solidFill>
            <a:schemeClr val="accent5">
              <a:lumMod val="40000"/>
              <a:lumOff val="60000"/>
            </a:schemeClr>
          </a:solidFill>
          <a:ln w="19050">
            <a:solidFill>
              <a:schemeClr val="tx1"/>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200" b="1" smtClean="0">
                <a:solidFill>
                  <a:schemeClr val="tx1"/>
                </a:solidFill>
              </a:rPr>
              <a:t>EVOLUCIÓN EN LA TEOLOGÍA PASTORAL</a:t>
            </a:r>
            <a:endParaRPr lang="es-ES" sz="3200" b="1" dirty="0">
              <a:solidFill>
                <a:schemeClr val="tx1"/>
              </a:solidFill>
            </a:endParaRPr>
          </a:p>
        </p:txBody>
      </p:sp>
      <p:sp>
        <p:nvSpPr>
          <p:cNvPr id="6" name="Marcador de contenido 2"/>
          <p:cNvSpPr txBox="1">
            <a:spLocks/>
          </p:cNvSpPr>
          <p:nvPr/>
        </p:nvSpPr>
        <p:spPr>
          <a:xfrm>
            <a:off x="1435834" y="1961066"/>
            <a:ext cx="5201313" cy="47244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s-ES" sz="2200" b="1" dirty="0" smtClean="0">
                <a:solidFill>
                  <a:schemeClr val="tx1"/>
                </a:solidFill>
                <a:latin typeface="Corbel" panose="020B0503020204020204" pitchFamily="34" charset="0"/>
              </a:rPr>
              <a:t>Teología Pastoral o Práctica en Europa: Austria 1774. Identidad propia dentro de la Teología</a:t>
            </a:r>
          </a:p>
          <a:p>
            <a:pPr marL="45720" indent="0">
              <a:spcBef>
                <a:spcPts val="0"/>
              </a:spcBef>
              <a:buFont typeface="Wingdings 3" charset="2"/>
              <a:buNone/>
            </a:pPr>
            <a:endParaRPr lang="es-ES" sz="2200" b="1" dirty="0" smtClean="0">
              <a:solidFill>
                <a:schemeClr val="tx1"/>
              </a:solidFill>
              <a:latin typeface="Corbel" panose="020B0503020204020204" pitchFamily="34" charset="0"/>
            </a:endParaRPr>
          </a:p>
          <a:p>
            <a:pPr>
              <a:spcBef>
                <a:spcPts val="0"/>
              </a:spcBef>
            </a:pPr>
            <a:r>
              <a:rPr lang="es-ES" sz="2200" b="1" dirty="0" smtClean="0">
                <a:solidFill>
                  <a:schemeClr val="tx1"/>
                </a:solidFill>
                <a:latin typeface="Corbel" panose="020B0503020204020204" pitchFamily="34" charset="0"/>
              </a:rPr>
              <a:t>La “</a:t>
            </a:r>
            <a:r>
              <a:rPr lang="es-ES" sz="2200" b="1" dirty="0" err="1" smtClean="0">
                <a:solidFill>
                  <a:schemeClr val="tx1"/>
                </a:solidFill>
                <a:latin typeface="Corbel" panose="020B0503020204020204" pitchFamily="34" charset="0"/>
              </a:rPr>
              <a:t>Pastoralidad</a:t>
            </a:r>
            <a:r>
              <a:rPr lang="es-ES" sz="2200" b="1" dirty="0" smtClean="0">
                <a:solidFill>
                  <a:schemeClr val="tx1"/>
                </a:solidFill>
                <a:latin typeface="Corbel" panose="020B0503020204020204" pitchFamily="34" charset="0"/>
              </a:rPr>
              <a:t>” como nota característica del Concilio Vaticano II. </a:t>
            </a:r>
          </a:p>
          <a:p>
            <a:pPr marL="45720" indent="0">
              <a:spcBef>
                <a:spcPts val="0"/>
              </a:spcBef>
              <a:buFont typeface="Wingdings 3" charset="2"/>
              <a:buNone/>
            </a:pPr>
            <a:endParaRPr lang="es-ES" sz="2200" b="1" dirty="0" smtClean="0">
              <a:solidFill>
                <a:schemeClr val="tx1"/>
              </a:solidFill>
              <a:latin typeface="Corbel" panose="020B0503020204020204" pitchFamily="34" charset="0"/>
            </a:endParaRPr>
          </a:p>
          <a:p>
            <a:pPr>
              <a:spcBef>
                <a:spcPts val="0"/>
              </a:spcBef>
            </a:pPr>
            <a:r>
              <a:rPr lang="es-ES" sz="2200" b="1" dirty="0" smtClean="0">
                <a:solidFill>
                  <a:schemeClr val="tx1"/>
                </a:solidFill>
                <a:latin typeface="Corbel" panose="020B0503020204020204" pitchFamily="34" charset="0"/>
              </a:rPr>
              <a:t>Teología de la Praxis liberadora en América Latina: Conf. De Medellín – Puebla, Santo Domingo, Aparecida. </a:t>
            </a:r>
          </a:p>
          <a:p>
            <a:pPr marL="45720" indent="0">
              <a:spcBef>
                <a:spcPts val="0"/>
              </a:spcBef>
              <a:buFont typeface="Wingdings 3" charset="2"/>
              <a:buNone/>
            </a:pPr>
            <a:endParaRPr lang="es-ES" sz="2200" b="1" dirty="0" smtClean="0">
              <a:solidFill>
                <a:schemeClr val="tx1"/>
              </a:solidFill>
              <a:latin typeface="Corbel" panose="020B0503020204020204" pitchFamily="34" charset="0"/>
            </a:endParaRPr>
          </a:p>
          <a:p>
            <a:pPr>
              <a:spcBef>
                <a:spcPts val="0"/>
              </a:spcBef>
            </a:pPr>
            <a:r>
              <a:rPr lang="es-ES" sz="2200" b="1" dirty="0" smtClean="0">
                <a:solidFill>
                  <a:schemeClr val="tx1"/>
                </a:solidFill>
                <a:latin typeface="Corbel" panose="020B0503020204020204" pitchFamily="34" charset="0"/>
              </a:rPr>
              <a:t>Teología de la Acción: Asunción de la dialéctica del actuar. </a:t>
            </a:r>
          </a:p>
          <a:p>
            <a:pPr marL="45720" indent="0">
              <a:buFont typeface="Wingdings 3" charset="2"/>
              <a:buNone/>
            </a:pPr>
            <a:endParaRPr lang="es-ES" sz="2800" dirty="0" smtClean="0">
              <a:solidFill>
                <a:srgbClr val="0000FF"/>
              </a:solidFill>
            </a:endParaRPr>
          </a:p>
          <a:p>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240" y="2306415"/>
            <a:ext cx="2726013" cy="3184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336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983348" y="0"/>
            <a:ext cx="6512511" cy="771366"/>
          </a:xfrm>
          <a:prstGeom prst="rect">
            <a:avLst/>
          </a:prstGeom>
          <a:gradFill flip="none" rotWithShape="1">
            <a:gsLst>
              <a:gs pos="63000">
                <a:schemeClr val="accent5">
                  <a:tint val="96000"/>
                  <a:lumMod val="104000"/>
                </a:schemeClr>
              </a:gs>
              <a:gs pos="57000">
                <a:schemeClr val="accent5">
                  <a:shade val="98000"/>
                  <a:lumMod val="94000"/>
                </a:schemeClr>
              </a:gs>
            </a:gsLst>
            <a:path path="circle">
              <a:fillToRect l="100000" t="100000"/>
            </a:path>
            <a:tileRect r="-100000" b="-100000"/>
          </a:gradFill>
        </p:spPr>
        <p:style>
          <a:lnRef idx="1">
            <a:schemeClr val="accent5"/>
          </a:lnRef>
          <a:fillRef idx="3">
            <a:schemeClr val="accent5"/>
          </a:fillRef>
          <a:effectRef idx="2">
            <a:schemeClr val="accent5"/>
          </a:effectRef>
          <a:fontRef idx="minor">
            <a:schemeClr val="lt1"/>
          </a:fontRef>
        </p:style>
        <p:txBody>
          <a:bodyPr>
            <a:normAutofit fontScale="90000" lnSpcReduction="2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sz="2800" b="1" smtClean="0">
                <a:solidFill>
                  <a:schemeClr val="tx1"/>
                </a:solidFill>
              </a:rPr>
              <a:t>INICIADORES DE LA TEOLOGÍA DE </a:t>
            </a:r>
            <a:br>
              <a:rPr lang="es-ES" sz="2800" b="1" smtClean="0">
                <a:solidFill>
                  <a:schemeClr val="tx1"/>
                </a:solidFill>
              </a:rPr>
            </a:br>
            <a:r>
              <a:rPr lang="es-ES" sz="2800" b="1" smtClean="0">
                <a:solidFill>
                  <a:schemeClr val="tx1"/>
                </a:solidFill>
              </a:rPr>
              <a:t>LA ACCIÓN</a:t>
            </a:r>
            <a:endParaRPr lang="es-ES" sz="2800" b="1" dirty="0">
              <a:solidFill>
                <a:schemeClr val="tx1"/>
              </a:solidFill>
            </a:endParaRPr>
          </a:p>
        </p:txBody>
      </p:sp>
      <p:sp>
        <p:nvSpPr>
          <p:cNvPr id="4" name="Marcador de contenido 2"/>
          <p:cNvSpPr txBox="1">
            <a:spLocks/>
          </p:cNvSpPr>
          <p:nvPr/>
        </p:nvSpPr>
        <p:spPr>
          <a:xfrm>
            <a:off x="389320" y="1033101"/>
            <a:ext cx="8337974" cy="497968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 indent="0" algn="just">
              <a:lnSpc>
                <a:spcPct val="110000"/>
              </a:lnSpc>
              <a:spcBef>
                <a:spcPts val="0"/>
              </a:spcBef>
              <a:buFont typeface="Wingdings 3" charset="2"/>
              <a:buNone/>
            </a:pPr>
            <a:r>
              <a:rPr lang="es-ES_tradnl" sz="2800" b="1" dirty="0" smtClean="0">
                <a:solidFill>
                  <a:schemeClr val="tx1"/>
                </a:solidFill>
                <a:latin typeface="Corbel" panose="020B0503020204020204" pitchFamily="34" charset="0"/>
              </a:rPr>
              <a:t>P. André </a:t>
            </a:r>
            <a:r>
              <a:rPr lang="es-ES_tradnl" sz="2800" b="1" dirty="0" err="1" smtClean="0">
                <a:solidFill>
                  <a:schemeClr val="tx1"/>
                </a:solidFill>
                <a:latin typeface="Corbel" panose="020B0503020204020204" pitchFamily="34" charset="0"/>
              </a:rPr>
              <a:t>Hayen</a:t>
            </a:r>
            <a:r>
              <a:rPr lang="es-ES_tradnl" sz="2800" b="1" dirty="0" smtClean="0">
                <a:solidFill>
                  <a:schemeClr val="tx1"/>
                </a:solidFill>
                <a:latin typeface="Corbel" panose="020B0503020204020204" pitchFamily="34" charset="0"/>
              </a:rPr>
              <a:t> (1958): “Henos aquí en el momento histórico… de un nuevo desarrollo de la ciencia teológica: junto a la asunción de la metafísica del ser, la asunción de la dialéctica del actuar”</a:t>
            </a:r>
          </a:p>
          <a:p>
            <a:pPr marL="45720" indent="0" algn="just">
              <a:lnSpc>
                <a:spcPct val="110000"/>
              </a:lnSpc>
              <a:spcBef>
                <a:spcPts val="0"/>
              </a:spcBef>
              <a:buFont typeface="Wingdings 3" charset="2"/>
              <a:buNone/>
            </a:pPr>
            <a:endParaRPr lang="es-ES_tradnl" sz="2800" b="1" dirty="0" smtClean="0">
              <a:solidFill>
                <a:schemeClr val="tx1"/>
              </a:solidFill>
              <a:latin typeface="Corbel" panose="020B0503020204020204" pitchFamily="34" charset="0"/>
            </a:endParaRPr>
          </a:p>
          <a:p>
            <a:pPr marL="45720" indent="0" algn="just">
              <a:lnSpc>
                <a:spcPct val="110000"/>
              </a:lnSpc>
              <a:spcBef>
                <a:spcPts val="0"/>
              </a:spcBef>
              <a:buFont typeface="Wingdings 3" charset="2"/>
              <a:buNone/>
            </a:pPr>
            <a:r>
              <a:rPr lang="es-ES_tradnl" sz="2800" b="1" dirty="0" smtClean="0">
                <a:solidFill>
                  <a:schemeClr val="tx1"/>
                </a:solidFill>
                <a:latin typeface="Corbel" panose="020B0503020204020204" pitchFamily="34" charset="0"/>
              </a:rPr>
              <a:t>P. José </a:t>
            </a:r>
            <a:r>
              <a:rPr lang="es-ES_tradnl" sz="2800" b="1" dirty="0" err="1" smtClean="0">
                <a:solidFill>
                  <a:schemeClr val="tx1"/>
                </a:solidFill>
                <a:latin typeface="Corbel" panose="020B0503020204020204" pitchFamily="34" charset="0"/>
              </a:rPr>
              <a:t>Comblin</a:t>
            </a:r>
            <a:r>
              <a:rPr lang="es-ES_tradnl" sz="2800" b="1" dirty="0" smtClean="0">
                <a:solidFill>
                  <a:schemeClr val="tx1"/>
                </a:solidFill>
                <a:latin typeface="Corbel" panose="020B0503020204020204" pitchFamily="34" charset="0"/>
              </a:rPr>
              <a:t> (1964).: “El apóstol actual ya no es el monje cluniacense o cisterciense… Los apóstoles hoy son los cristianos conscientes que traducen en su vida cotidiana, en su vida, en el mundo y en medio del mundo el espíritu del Evangelio y que anuncian el Reino de Dios en su vida diaria… lo que se está formando podría llamarse una teología de la acción”. </a:t>
            </a:r>
            <a:endParaRPr lang="es-ES" sz="2800" b="1" dirty="0">
              <a:solidFill>
                <a:schemeClr val="tx1"/>
              </a:solidFill>
              <a:latin typeface="Corbel" panose="020B0503020204020204" pitchFamily="34" charset="0"/>
            </a:endParaRPr>
          </a:p>
        </p:txBody>
      </p:sp>
      <p:pic>
        <p:nvPicPr>
          <p:cNvPr id="5" name="Picture 2" descr="http://nhanduti.com/NH%202013/Padre%20Jose%20Comblin/P.%20Jose%20Comblin.%20Biografia.%20Resenha.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37401" y="4022498"/>
            <a:ext cx="2253813" cy="2835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9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62719" y="1225764"/>
            <a:ext cx="184666" cy="369332"/>
          </a:xfrm>
          <a:prstGeom prst="rect">
            <a:avLst/>
          </a:prstGeom>
          <a:noFill/>
        </p:spPr>
        <p:txBody>
          <a:bodyPr wrap="none" rtlCol="0">
            <a:spAutoFit/>
          </a:bodyPr>
          <a:lstStyle/>
          <a:p>
            <a:endParaRPr lang="es-ES" dirty="0"/>
          </a:p>
        </p:txBody>
      </p:sp>
      <p:sp>
        <p:nvSpPr>
          <p:cNvPr id="3" name="Título 1"/>
          <p:cNvSpPr txBox="1">
            <a:spLocks/>
          </p:cNvSpPr>
          <p:nvPr/>
        </p:nvSpPr>
        <p:spPr>
          <a:xfrm>
            <a:off x="1784382" y="236007"/>
            <a:ext cx="6512511" cy="614636"/>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smtClean="0">
                <a:solidFill>
                  <a:schemeClr val="tx1"/>
                </a:solidFill>
                <a:latin typeface="Corbel" panose="020B0503020204020204" pitchFamily="34" charset="0"/>
              </a:rPr>
              <a:t>FUNDAMENTO BÍBLICO</a:t>
            </a:r>
            <a:endParaRPr lang="es-ES" b="1" dirty="0">
              <a:solidFill>
                <a:schemeClr val="tx1"/>
              </a:solidFill>
              <a:latin typeface="Corbel" panose="020B0503020204020204" pitchFamily="34" charset="0"/>
            </a:endParaRPr>
          </a:p>
        </p:txBody>
      </p:sp>
      <p:sp>
        <p:nvSpPr>
          <p:cNvPr id="4" name="Marcador de contenido 2"/>
          <p:cNvSpPr txBox="1">
            <a:spLocks/>
          </p:cNvSpPr>
          <p:nvPr/>
        </p:nvSpPr>
        <p:spPr>
          <a:xfrm>
            <a:off x="1409078" y="1065109"/>
            <a:ext cx="7488317" cy="543291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 indent="0" algn="just">
              <a:spcBef>
                <a:spcPts val="0"/>
              </a:spcBef>
              <a:buFont typeface="Wingdings 3" charset="2"/>
              <a:buNone/>
            </a:pPr>
            <a:r>
              <a:rPr lang="es-ES_tradnl" sz="6000" b="1" dirty="0" smtClean="0">
                <a:solidFill>
                  <a:schemeClr val="tx1"/>
                </a:solidFill>
                <a:latin typeface="Corbel" panose="020B0503020204020204" pitchFamily="34" charset="0"/>
              </a:rPr>
              <a:t>La Biblia en su conjunto es una lectura de fe del ACTUAR de Dios en la historia.  </a:t>
            </a:r>
            <a:endParaRPr lang="es-ES_tradnl" sz="6000" b="1" dirty="0">
              <a:solidFill>
                <a:schemeClr val="tx1"/>
              </a:solidFill>
              <a:latin typeface="Corbel" panose="020B0503020204020204" pitchFamily="34" charset="0"/>
            </a:endParaRPr>
          </a:p>
        </p:txBody>
      </p:sp>
    </p:spTree>
    <p:extLst>
      <p:ext uri="{BB962C8B-B14F-4D97-AF65-F5344CB8AC3E}">
        <p14:creationId xmlns:p14="http://schemas.microsoft.com/office/powerpoint/2010/main" val="306866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603748" y="269450"/>
            <a:ext cx="6512511" cy="522120"/>
          </a:xfrm>
          <a:prstGeom prst="rect">
            <a:avLst/>
          </a:prstGeom>
          <a:solidFill>
            <a:srgbClr val="FFC000"/>
          </a:solidFill>
        </p:spPr>
        <p:txBody>
          <a:bodyPr>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smtClean="0">
                <a:solidFill>
                  <a:schemeClr val="tx1"/>
                </a:solidFill>
                <a:latin typeface="Corbel" panose="020B0503020204020204" pitchFamily="34" charset="0"/>
              </a:rPr>
              <a:t>FUNDAMENTO ANTROPOLÓGICO</a:t>
            </a:r>
            <a:endParaRPr lang="es-ES" b="1" dirty="0">
              <a:solidFill>
                <a:schemeClr val="tx1"/>
              </a:solidFill>
              <a:latin typeface="Corbel" panose="020B0503020204020204" pitchFamily="34" charset="0"/>
            </a:endParaRPr>
          </a:p>
        </p:txBody>
      </p:sp>
      <p:sp>
        <p:nvSpPr>
          <p:cNvPr id="4" name="Marcador de contenido 2"/>
          <p:cNvSpPr txBox="1">
            <a:spLocks/>
          </p:cNvSpPr>
          <p:nvPr/>
        </p:nvSpPr>
        <p:spPr>
          <a:xfrm>
            <a:off x="696036" y="1658110"/>
            <a:ext cx="7735918" cy="420488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 indent="0" algn="just">
              <a:buFont typeface="Wingdings 3" charset="2"/>
              <a:buNone/>
            </a:pPr>
            <a:r>
              <a:rPr lang="es-ES_tradnl" sz="3600" b="1" i="1" dirty="0" smtClean="0">
                <a:solidFill>
                  <a:schemeClr val="tx1"/>
                </a:solidFill>
                <a:latin typeface="Corbel" panose="020B0503020204020204" pitchFamily="34" charset="0"/>
              </a:rPr>
              <a:t>¿Cuál es la relación entre la acción como ‘</a:t>
            </a:r>
            <a:r>
              <a:rPr lang="es-ES_tradnl" sz="3600" b="1" i="1" dirty="0" err="1" smtClean="0">
                <a:solidFill>
                  <a:schemeClr val="tx1"/>
                </a:solidFill>
                <a:latin typeface="Corbel" panose="020B0503020204020204" pitchFamily="34" charset="0"/>
              </a:rPr>
              <a:t>actus</a:t>
            </a:r>
            <a:r>
              <a:rPr lang="es-ES_tradnl" sz="3600" b="1" i="1" dirty="0" smtClean="0">
                <a:solidFill>
                  <a:schemeClr val="tx1"/>
                </a:solidFill>
                <a:latin typeface="Corbel" panose="020B0503020204020204" pitchFamily="34" charset="0"/>
              </a:rPr>
              <a:t> </a:t>
            </a:r>
            <a:r>
              <a:rPr lang="es-ES_tradnl" sz="3600" b="1" i="1" dirty="0" err="1" smtClean="0">
                <a:solidFill>
                  <a:schemeClr val="tx1"/>
                </a:solidFill>
                <a:latin typeface="Corbel" panose="020B0503020204020204" pitchFamily="34" charset="0"/>
              </a:rPr>
              <a:t>humanus</a:t>
            </a:r>
            <a:r>
              <a:rPr lang="es-ES_tradnl" sz="3600" b="1" i="1" dirty="0" smtClean="0">
                <a:solidFill>
                  <a:schemeClr val="tx1"/>
                </a:solidFill>
                <a:latin typeface="Corbel" panose="020B0503020204020204" pitchFamily="34" charset="0"/>
              </a:rPr>
              <a:t>’  y la acción como experiencia?</a:t>
            </a:r>
          </a:p>
          <a:p>
            <a:pPr marL="45720" indent="0" algn="just">
              <a:buFont typeface="Wingdings 3" charset="2"/>
              <a:buNone/>
            </a:pPr>
            <a:r>
              <a:rPr lang="es-ES_tradnl" sz="3600" b="1" dirty="0" smtClean="0">
                <a:solidFill>
                  <a:schemeClr val="tx1"/>
                </a:solidFill>
                <a:latin typeface="Corbel" panose="020B0503020204020204" pitchFamily="34" charset="0"/>
              </a:rPr>
              <a:t>R/ En vez de partir de la persona (filosofía tradicional), hay que partir de la acción; el estudio de la acción revela a la persona. </a:t>
            </a:r>
          </a:p>
          <a:p>
            <a:pPr marL="45720" indent="0" algn="just">
              <a:buFont typeface="Wingdings 3" charset="2"/>
              <a:buNone/>
            </a:pPr>
            <a:endParaRPr lang="es-ES_tradnl" sz="3600" dirty="0" smtClean="0"/>
          </a:p>
          <a:p>
            <a:pPr marL="45720" indent="0">
              <a:buFont typeface="Wingdings 3" charset="2"/>
              <a:buNone/>
            </a:pPr>
            <a:endParaRPr lang="es-ES" sz="3600" dirty="0"/>
          </a:p>
        </p:txBody>
      </p:sp>
      <p:sp>
        <p:nvSpPr>
          <p:cNvPr id="5" name="CuadroTexto 4"/>
          <p:cNvSpPr txBox="1"/>
          <p:nvPr/>
        </p:nvSpPr>
        <p:spPr>
          <a:xfrm>
            <a:off x="310107" y="5862319"/>
            <a:ext cx="9406576" cy="523220"/>
          </a:xfrm>
          <a:prstGeom prst="rect">
            <a:avLst/>
          </a:prstGeom>
          <a:noFill/>
        </p:spPr>
        <p:txBody>
          <a:bodyPr wrap="square" rtlCol="0">
            <a:spAutoFit/>
          </a:bodyPr>
          <a:lstStyle/>
          <a:p>
            <a:pPr marL="45720" lvl="0" indent="0" algn="ctr">
              <a:buNone/>
            </a:pPr>
            <a:r>
              <a:rPr lang="es-ES_tradnl" sz="2800" b="1" dirty="0">
                <a:solidFill>
                  <a:srgbClr val="932313"/>
                </a:solidFill>
              </a:rPr>
              <a:t>(Karold Wojtyla, en su obra </a:t>
            </a:r>
            <a:r>
              <a:rPr lang="es-ES_tradnl" sz="2800" b="1" i="1" dirty="0">
                <a:solidFill>
                  <a:srgbClr val="932313"/>
                </a:solidFill>
              </a:rPr>
              <a:t>Persona y Acción</a:t>
            </a:r>
            <a:r>
              <a:rPr lang="es-ES_tradnl" b="1" i="1" dirty="0"/>
              <a:t>)</a:t>
            </a:r>
          </a:p>
        </p:txBody>
      </p:sp>
      <p:pic>
        <p:nvPicPr>
          <p:cNvPr id="6" name="Picture 2" descr="http://4.bp.blogspot.com/_swCiG__06Ek/TJgAWf_8uAI/AAAAAAAAAAk/WoTe-xV2nCo/s1600/im05_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25351" y="3608882"/>
            <a:ext cx="3062079" cy="188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0644" y="1353725"/>
            <a:ext cx="10511141" cy="5016758"/>
          </a:xfrm>
          <a:prstGeom prst="rect">
            <a:avLst/>
          </a:prstGeom>
          <a:noFill/>
        </p:spPr>
        <p:txBody>
          <a:bodyPr wrap="square" rtlCol="0">
            <a:spAutoFit/>
          </a:bodyPr>
          <a:lstStyle/>
          <a:p>
            <a:pPr marL="342900" indent="-342900">
              <a:buBlip>
                <a:blip r:embed="rId2"/>
              </a:buBlip>
            </a:pPr>
            <a:r>
              <a:rPr lang="es-ES" sz="2000" b="1" dirty="0" smtClean="0"/>
              <a:t>En el nivel de pre-grado… que corresponde al ciclo teológico que</a:t>
            </a:r>
          </a:p>
          <a:p>
            <a:r>
              <a:rPr lang="es-ES" sz="2000" b="1" dirty="0" smtClean="0"/>
              <a:t>     se imparte en los Seminarios.</a:t>
            </a:r>
          </a:p>
          <a:p>
            <a:pPr marL="342900" indent="-342900">
              <a:buBlip>
                <a:blip r:embed="rId2"/>
              </a:buBlip>
            </a:pPr>
            <a:endParaRPr lang="es-ES" sz="2000" b="1" dirty="0" smtClean="0"/>
          </a:p>
          <a:p>
            <a:pPr marL="342900" indent="-342900">
              <a:buBlip>
                <a:blip r:embed="rId2"/>
              </a:buBlip>
            </a:pPr>
            <a:r>
              <a:rPr lang="es-ES" sz="2000" b="1" dirty="0" smtClean="0"/>
              <a:t>Incluye a candidatos al Presbiterado, al </a:t>
            </a:r>
            <a:r>
              <a:rPr lang="es-ES" sz="2000" b="1" dirty="0" smtClean="0"/>
              <a:t>Diaconado permanente </a:t>
            </a:r>
            <a:r>
              <a:rPr lang="es-ES" sz="2000" b="1" dirty="0" smtClean="0"/>
              <a:t>y abierto a </a:t>
            </a:r>
            <a:endParaRPr lang="es-ES" sz="2000" b="1" dirty="0" smtClean="0"/>
          </a:p>
          <a:p>
            <a:r>
              <a:rPr lang="es-ES" sz="2000" b="1" dirty="0"/>
              <a:t> </a:t>
            </a:r>
            <a:r>
              <a:rPr lang="es-ES" sz="2000" b="1" dirty="0" smtClean="0"/>
              <a:t>    Religiosos (as) y a </a:t>
            </a:r>
            <a:r>
              <a:rPr lang="es-ES" sz="2000" b="1" dirty="0" smtClean="0"/>
              <a:t>Laicos </a:t>
            </a:r>
            <a:r>
              <a:rPr lang="es-ES" sz="2000" b="1" dirty="0" smtClean="0"/>
              <a:t>y </a:t>
            </a:r>
            <a:r>
              <a:rPr lang="es-ES" sz="2000" b="1" dirty="0" smtClean="0"/>
              <a:t>Laicas que </a:t>
            </a:r>
            <a:r>
              <a:rPr lang="es-ES" sz="2000" b="1" dirty="0" smtClean="0"/>
              <a:t>quieren ser Profesionales en Teología. </a:t>
            </a:r>
          </a:p>
          <a:p>
            <a:r>
              <a:rPr lang="es-ES" sz="2000" b="1" dirty="0" smtClean="0"/>
              <a:t>   </a:t>
            </a:r>
          </a:p>
          <a:p>
            <a:pPr marL="342900" indent="-342900">
              <a:buBlip>
                <a:blip r:embed="rId2"/>
              </a:buBlip>
            </a:pPr>
            <a:r>
              <a:rPr lang="es-ES" sz="2000" b="1" dirty="0" smtClean="0"/>
              <a:t>Profesional en Teología Pastoral, que es la modalidad más apropiada para </a:t>
            </a:r>
          </a:p>
          <a:p>
            <a:r>
              <a:rPr lang="es-ES" sz="2000" b="1" dirty="0" smtClean="0"/>
              <a:t>     personas que están </a:t>
            </a:r>
            <a:r>
              <a:rPr lang="es-ES" sz="2000" b="1" dirty="0" smtClean="0"/>
              <a:t>al servicio e insertas </a:t>
            </a:r>
            <a:r>
              <a:rPr lang="es-ES" sz="2000" b="1" dirty="0" smtClean="0"/>
              <a:t>en una Iglesia local. </a:t>
            </a:r>
          </a:p>
          <a:p>
            <a:pPr marL="342900" indent="-342900">
              <a:buBlip>
                <a:blip r:embed="rId2"/>
              </a:buBlip>
            </a:pPr>
            <a:endParaRPr lang="es-ES" sz="2000" b="1" dirty="0" smtClean="0"/>
          </a:p>
          <a:p>
            <a:pPr marL="342900" indent="-342900">
              <a:buBlip>
                <a:blip r:embed="rId2"/>
              </a:buBlip>
            </a:pPr>
            <a:r>
              <a:rPr lang="es-ES" sz="2000" b="1" dirty="0" smtClean="0"/>
              <a:t>PASTORAL entendida </a:t>
            </a:r>
            <a:r>
              <a:rPr lang="es-ES" sz="2000" b="1" dirty="0" smtClean="0"/>
              <a:t>no como una asignatura más, ni como algo exclusivo de</a:t>
            </a:r>
          </a:p>
          <a:p>
            <a:r>
              <a:rPr lang="es-ES" sz="2000" b="1" dirty="0"/>
              <a:t> </a:t>
            </a:r>
            <a:r>
              <a:rPr lang="es-ES" sz="2000" b="1" dirty="0" smtClean="0"/>
              <a:t>    los </a:t>
            </a:r>
            <a:r>
              <a:rPr lang="es-ES" sz="2000" b="1" dirty="0"/>
              <a:t>p</a:t>
            </a:r>
            <a:r>
              <a:rPr lang="es-ES" sz="2000" b="1" dirty="0" smtClean="0"/>
              <a:t>astores, sino como la óptica desde la cual se integran todas las asignaturas</a:t>
            </a:r>
          </a:p>
          <a:p>
            <a:r>
              <a:rPr lang="es-ES" sz="2000" b="1" dirty="0"/>
              <a:t> </a:t>
            </a:r>
            <a:r>
              <a:rPr lang="es-ES" sz="2000" b="1" dirty="0" smtClean="0"/>
              <a:t>    propias del ciclo teológico. </a:t>
            </a:r>
          </a:p>
          <a:p>
            <a:pPr marL="342900" indent="-342900">
              <a:buBlip>
                <a:blip r:embed="rId2"/>
              </a:buBlip>
            </a:pPr>
            <a:endParaRPr lang="es-ES" sz="2000" b="1" dirty="0" smtClean="0"/>
          </a:p>
          <a:p>
            <a:pPr marL="342900" indent="-342900">
              <a:buBlip>
                <a:blip r:embed="rId2"/>
              </a:buBlip>
            </a:pPr>
            <a:r>
              <a:rPr lang="es-ES" sz="2000" b="1" dirty="0" smtClean="0"/>
              <a:t>Un énfasis transversal de la Teología Pastoral es la TEOLOGÍA DE LA ACCIÓN desde </a:t>
            </a:r>
          </a:p>
          <a:p>
            <a:r>
              <a:rPr lang="es-ES" sz="2000" b="1" dirty="0"/>
              <a:t> </a:t>
            </a:r>
            <a:r>
              <a:rPr lang="es-ES" sz="2000" b="1" dirty="0" smtClean="0"/>
              <a:t>    La cual se integra la acción humana que acontece en el mundo y la acción pastoral</a:t>
            </a:r>
          </a:p>
          <a:p>
            <a:r>
              <a:rPr lang="es-ES" sz="2000" b="1" dirty="0"/>
              <a:t> </a:t>
            </a:r>
            <a:r>
              <a:rPr lang="es-ES" sz="2000" b="1" dirty="0" smtClean="0"/>
              <a:t>    que desarrollan las Iglesias locales. </a:t>
            </a:r>
          </a:p>
        </p:txBody>
      </p:sp>
      <p:sp>
        <p:nvSpPr>
          <p:cNvPr id="3" name="CuadroTexto 2"/>
          <p:cNvSpPr txBox="1"/>
          <p:nvPr/>
        </p:nvSpPr>
        <p:spPr>
          <a:xfrm>
            <a:off x="1168411" y="301019"/>
            <a:ext cx="7727324" cy="461665"/>
          </a:xfrm>
          <a:prstGeom prst="rect">
            <a:avLst/>
          </a:prstGeom>
          <a:gradFill flip="none" rotWithShape="1">
            <a:gsLst>
              <a:gs pos="0">
                <a:srgbClr val="FF0000"/>
              </a:gs>
              <a:gs pos="9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a:glow rad="101600">
              <a:schemeClr val="accent5">
                <a:satMod val="175000"/>
                <a:alpha val="40000"/>
              </a:schemeClr>
            </a:glow>
          </a:effectLst>
        </p:spPr>
        <p:txBody>
          <a:bodyPr wrap="square" rtlCol="0">
            <a:spAutoFit/>
          </a:bodyPr>
          <a:lstStyle/>
          <a:p>
            <a:pPr algn="ctr"/>
            <a:r>
              <a:rPr lang="es-ES" sz="2400" b="1" dirty="0"/>
              <a:t>PROFESIONALES EN TEOLOGÍA PASTORAL</a:t>
            </a:r>
          </a:p>
        </p:txBody>
      </p:sp>
      <p:pic>
        <p:nvPicPr>
          <p:cNvPr id="1026" name="Picture 2" descr="http://www.claretianos.com.br/upload/noticias/imagens/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834" y="1596981"/>
            <a:ext cx="1914147" cy="2472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48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702257" y="434501"/>
            <a:ext cx="5185818" cy="548138"/>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smtClean="0">
                <a:solidFill>
                  <a:schemeClr val="tx1"/>
                </a:solidFill>
                <a:latin typeface="Corbel" panose="020B0503020204020204" pitchFamily="34" charset="0"/>
              </a:rPr>
              <a:t>Fundamentos filosóficos</a:t>
            </a:r>
            <a:endParaRPr lang="es-ES" b="1" dirty="0">
              <a:solidFill>
                <a:schemeClr val="tx1"/>
              </a:solidFill>
              <a:latin typeface="Corbel" panose="020B0503020204020204" pitchFamily="34" charset="0"/>
            </a:endParaRPr>
          </a:p>
        </p:txBody>
      </p:sp>
      <p:sp>
        <p:nvSpPr>
          <p:cNvPr id="4" name="Marcador de contenido 2"/>
          <p:cNvSpPr txBox="1">
            <a:spLocks/>
          </p:cNvSpPr>
          <p:nvPr/>
        </p:nvSpPr>
        <p:spPr>
          <a:xfrm>
            <a:off x="708817" y="1754712"/>
            <a:ext cx="8046700" cy="450704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 indent="0" algn="just">
              <a:buFont typeface="Wingdings 3" charset="2"/>
              <a:buNone/>
            </a:pPr>
            <a:r>
              <a:rPr lang="es-ES_tradnl" sz="3600" b="1" dirty="0" smtClean="0">
                <a:solidFill>
                  <a:schemeClr val="tx1"/>
                </a:solidFill>
                <a:latin typeface="Corbel" panose="020B0503020204020204" pitchFamily="34" charset="0"/>
              </a:rPr>
              <a:t>M. </a:t>
            </a:r>
            <a:r>
              <a:rPr lang="es-ES_tradnl" sz="3600" b="1" dirty="0" err="1" smtClean="0">
                <a:solidFill>
                  <a:schemeClr val="tx1"/>
                </a:solidFill>
                <a:latin typeface="Corbel" panose="020B0503020204020204" pitchFamily="34" charset="0"/>
              </a:rPr>
              <a:t>Blondel</a:t>
            </a:r>
            <a:r>
              <a:rPr lang="es-ES_tradnl" sz="3600" b="1" dirty="0" smtClean="0">
                <a:solidFill>
                  <a:schemeClr val="tx1"/>
                </a:solidFill>
                <a:latin typeface="Corbel" panose="020B0503020204020204" pitchFamily="34" charset="0"/>
              </a:rPr>
              <a:t>, en </a:t>
            </a:r>
            <a:r>
              <a:rPr lang="es-ES_tradnl" sz="3600" b="1" i="1" dirty="0" smtClean="0">
                <a:solidFill>
                  <a:schemeClr val="tx1"/>
                </a:solidFill>
                <a:latin typeface="Corbel" panose="020B0503020204020204" pitchFamily="34" charset="0"/>
              </a:rPr>
              <a:t>La Acción </a:t>
            </a:r>
            <a:r>
              <a:rPr lang="es-ES_tradnl" sz="3600" b="1" dirty="0" smtClean="0">
                <a:solidFill>
                  <a:schemeClr val="tx1"/>
                </a:solidFill>
                <a:latin typeface="Corbel" panose="020B0503020204020204" pitchFamily="34" charset="0"/>
              </a:rPr>
              <a:t>(1893)</a:t>
            </a:r>
            <a:r>
              <a:rPr lang="es-ES_tradnl" sz="3600" b="1" i="1" dirty="0" smtClean="0">
                <a:solidFill>
                  <a:schemeClr val="tx1"/>
                </a:solidFill>
                <a:latin typeface="Corbel" panose="020B0503020204020204" pitchFamily="34" charset="0"/>
              </a:rPr>
              <a:t>, </a:t>
            </a:r>
            <a:r>
              <a:rPr lang="es-CO" sz="3600" b="1" dirty="0" smtClean="0">
                <a:solidFill>
                  <a:schemeClr val="tx1"/>
                </a:solidFill>
                <a:latin typeface="Corbel" panose="020B0503020204020204" pitchFamily="34" charset="0"/>
              </a:rPr>
              <a:t>apuesta fuerte por la capacidad de la razón para iluminar la gran aventura de la vida y se esfuerza por descubrir, en la riqueza de la acción,  ese hilo que le conduzca hacia la meta de su sentido más granado, que necesariamente va más allá de los exclusivos contornos humanos</a:t>
            </a:r>
            <a:r>
              <a:rPr lang="es-ES_tradnl" sz="3600" b="1" dirty="0" smtClean="0">
                <a:solidFill>
                  <a:schemeClr val="tx1"/>
                </a:solidFill>
                <a:latin typeface="Corbel" panose="020B0503020204020204" pitchFamily="34" charset="0"/>
              </a:rPr>
              <a:t> </a:t>
            </a:r>
            <a:endParaRPr lang="es-ES_tradnl" sz="3600" b="1" i="1" dirty="0" smtClean="0">
              <a:solidFill>
                <a:schemeClr val="tx1"/>
              </a:solidFill>
              <a:latin typeface="Corbel" panose="020B0503020204020204" pitchFamily="34" charset="0"/>
            </a:endParaRPr>
          </a:p>
          <a:p>
            <a:pPr marL="45720" indent="0" algn="just">
              <a:buFont typeface="Wingdings 3" charset="2"/>
              <a:buNone/>
            </a:pPr>
            <a:endParaRPr lang="es-ES" sz="3600" dirty="0"/>
          </a:p>
        </p:txBody>
      </p:sp>
      <p:pic>
        <p:nvPicPr>
          <p:cNvPr id="7" name="Imagen 6"/>
          <p:cNvPicPr>
            <a:picLocks noChangeAspect="1"/>
          </p:cNvPicPr>
          <p:nvPr/>
        </p:nvPicPr>
        <p:blipFill>
          <a:blip r:embed="rId2"/>
          <a:stretch>
            <a:fillRect/>
          </a:stretch>
        </p:blipFill>
        <p:spPr>
          <a:xfrm>
            <a:off x="9155537" y="1388215"/>
            <a:ext cx="4238862" cy="5124577"/>
          </a:xfrm>
          <a:prstGeom prst="rect">
            <a:avLst/>
          </a:prstGeom>
        </p:spPr>
      </p:pic>
    </p:spTree>
    <p:extLst>
      <p:ext uri="{BB962C8B-B14F-4D97-AF65-F5344CB8AC3E}">
        <p14:creationId xmlns:p14="http://schemas.microsoft.com/office/powerpoint/2010/main" val="2517858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197290" y="259308"/>
            <a:ext cx="6701050" cy="914400"/>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b="1" smtClean="0">
                <a:solidFill>
                  <a:schemeClr val="tx1"/>
                </a:solidFill>
              </a:rPr>
              <a:t>Momentos del Método de la Teología de la Acción</a:t>
            </a:r>
            <a:endParaRPr lang="es-ES" sz="2800" b="1" dirty="0">
              <a:solidFill>
                <a:schemeClr val="tx1"/>
              </a:solidFill>
            </a:endParaRPr>
          </a:p>
        </p:txBody>
      </p:sp>
      <p:sp>
        <p:nvSpPr>
          <p:cNvPr id="4" name="Marcador de contenido 2"/>
          <p:cNvSpPr txBox="1">
            <a:spLocks/>
          </p:cNvSpPr>
          <p:nvPr/>
        </p:nvSpPr>
        <p:spPr>
          <a:xfrm>
            <a:off x="688597" y="1634391"/>
            <a:ext cx="8209743" cy="445481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_tradnl" sz="3200" b="1" dirty="0" smtClean="0">
                <a:solidFill>
                  <a:schemeClr val="tx1"/>
                </a:solidFill>
                <a:latin typeface="Corbel" panose="020B0503020204020204" pitchFamily="34" charset="0"/>
              </a:rPr>
              <a:t>Acto primero o pre-texto (lo real práctico), donde la Acción es lugar de revelación de Dios: Teo-logia/ </a:t>
            </a:r>
            <a:r>
              <a:rPr lang="es-ES_tradnl" sz="3200" b="1" dirty="0" err="1" smtClean="0">
                <a:solidFill>
                  <a:schemeClr val="tx1"/>
                </a:solidFill>
                <a:latin typeface="Corbel" panose="020B0503020204020204" pitchFamily="34" charset="0"/>
              </a:rPr>
              <a:t>fanía</a:t>
            </a:r>
            <a:r>
              <a:rPr lang="es-ES_tradnl" sz="3200" b="1" dirty="0" smtClean="0">
                <a:solidFill>
                  <a:schemeClr val="tx1"/>
                </a:solidFill>
                <a:latin typeface="Corbel" panose="020B0503020204020204" pitchFamily="34" charset="0"/>
              </a:rPr>
              <a:t>. </a:t>
            </a:r>
          </a:p>
          <a:p>
            <a:pPr marL="45720" indent="0" algn="just">
              <a:buFont typeface="Wingdings 3" charset="2"/>
              <a:buNone/>
            </a:pPr>
            <a:endParaRPr lang="es-ES_tradnl" sz="3200" b="1" dirty="0" smtClean="0">
              <a:solidFill>
                <a:schemeClr val="tx1"/>
              </a:solidFill>
              <a:latin typeface="Corbel" panose="020B0503020204020204" pitchFamily="34" charset="0"/>
            </a:endParaRPr>
          </a:p>
          <a:p>
            <a:pPr algn="just"/>
            <a:r>
              <a:rPr lang="es-ES_tradnl" sz="3200" b="1" dirty="0" smtClean="0">
                <a:solidFill>
                  <a:schemeClr val="tx1"/>
                </a:solidFill>
                <a:latin typeface="Corbel" panose="020B0503020204020204" pitchFamily="34" charset="0"/>
              </a:rPr>
              <a:t>Acto segundo, o momento hermenéutico</a:t>
            </a:r>
          </a:p>
          <a:p>
            <a:pPr marL="45720" indent="0" algn="just">
              <a:buFont typeface="Wingdings 3" charset="2"/>
              <a:buNone/>
            </a:pPr>
            <a:endParaRPr lang="es-ES_tradnl" sz="3200" b="1" dirty="0" smtClean="0">
              <a:solidFill>
                <a:schemeClr val="tx1"/>
              </a:solidFill>
              <a:latin typeface="Corbel" panose="020B0503020204020204" pitchFamily="34" charset="0"/>
            </a:endParaRPr>
          </a:p>
          <a:p>
            <a:pPr algn="just"/>
            <a:r>
              <a:rPr lang="es-ES_tradnl" sz="3200" b="1" dirty="0" smtClean="0">
                <a:solidFill>
                  <a:schemeClr val="tx1"/>
                </a:solidFill>
                <a:latin typeface="Corbel" panose="020B0503020204020204" pitchFamily="34" charset="0"/>
              </a:rPr>
              <a:t>Acto tercero, o momento teórico práctico. </a:t>
            </a:r>
          </a:p>
          <a:p>
            <a:pPr marL="45720" indent="0" algn="just">
              <a:buFont typeface="Wingdings 3" charset="2"/>
              <a:buNone/>
            </a:pPr>
            <a:endParaRPr lang="es-ES_tradnl" sz="3200" dirty="0" smtClean="0"/>
          </a:p>
          <a:p>
            <a:pPr algn="just"/>
            <a:endParaRPr lang="es-ES" sz="3200" dirty="0"/>
          </a:p>
        </p:txBody>
      </p:sp>
    </p:spTree>
    <p:extLst>
      <p:ext uri="{BB962C8B-B14F-4D97-AF65-F5344CB8AC3E}">
        <p14:creationId xmlns:p14="http://schemas.microsoft.com/office/powerpoint/2010/main" val="281891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7663" y="1484052"/>
            <a:ext cx="7773499" cy="2308324"/>
          </a:xfrm>
          <a:prstGeom prst="rect">
            <a:avLst/>
          </a:prstGeom>
          <a:noFill/>
        </p:spPr>
        <p:txBody>
          <a:bodyPr wrap="square" rtlCol="0">
            <a:spAutoFit/>
          </a:bodyPr>
          <a:lstStyle/>
          <a:p>
            <a:r>
              <a:rPr lang="es-ES" sz="6000" dirty="0" smtClean="0"/>
              <a:t>PLAN DE ESTUDIOS </a:t>
            </a:r>
          </a:p>
          <a:p>
            <a:endParaRPr lang="es-ES" sz="6000" dirty="0"/>
          </a:p>
          <a:p>
            <a:pPr algn="ctr"/>
            <a:r>
              <a:rPr lang="es-ES" sz="2400" dirty="0" smtClean="0"/>
              <a:t>Cf. Hoja aparte</a:t>
            </a:r>
            <a:endParaRPr lang="es-ES" sz="2400" dirty="0"/>
          </a:p>
        </p:txBody>
      </p:sp>
    </p:spTree>
    <p:extLst>
      <p:ext uri="{BB962C8B-B14F-4D97-AF65-F5344CB8AC3E}">
        <p14:creationId xmlns:p14="http://schemas.microsoft.com/office/powerpoint/2010/main" val="135490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89670" y="397787"/>
            <a:ext cx="9074184" cy="140755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2800" b="1" dirty="0" smtClean="0">
              <a:solidFill>
                <a:schemeClr val="tx1"/>
              </a:solidFill>
              <a:latin typeface="Corbel" panose="020B0503020204020204" pitchFamily="34" charset="0"/>
            </a:endParaRPr>
          </a:p>
          <a:p>
            <a:pPr algn="ctr"/>
            <a:r>
              <a:rPr lang="es-ES" sz="2800" b="1" dirty="0" smtClean="0">
                <a:solidFill>
                  <a:srgbClr val="932313"/>
                </a:solidFill>
                <a:latin typeface="Corbel" panose="020B0503020204020204" pitchFamily="34" charset="0"/>
              </a:rPr>
              <a:t>N   </a:t>
            </a:r>
            <a:r>
              <a:rPr lang="es-ES" sz="2800" b="1" dirty="0" smtClean="0">
                <a:solidFill>
                  <a:srgbClr val="932313"/>
                </a:solidFill>
                <a:latin typeface="Corbel" panose="020B0503020204020204" pitchFamily="34" charset="0"/>
              </a:rPr>
              <a:t>Ú   C   L   E   O   S       P    R    O    B     L    É    M    I    C    O    S</a:t>
            </a:r>
            <a:r>
              <a:rPr lang="es-ES" sz="2800" b="1" dirty="0" smtClean="0">
                <a:solidFill>
                  <a:schemeClr val="tx1"/>
                </a:solidFill>
                <a:latin typeface="Corbel" panose="020B0503020204020204" pitchFamily="34" charset="0"/>
              </a:rPr>
              <a:t> </a:t>
            </a:r>
            <a:endParaRPr lang="es-ES" sz="2800" b="1" dirty="0">
              <a:solidFill>
                <a:schemeClr val="tx1"/>
              </a:solidFill>
              <a:latin typeface="Corbel" panose="020B0503020204020204" pitchFamily="34" charset="0"/>
            </a:endParaRPr>
          </a:p>
        </p:txBody>
      </p:sp>
      <p:sp>
        <p:nvSpPr>
          <p:cNvPr id="4" name="CuadroTexto 3"/>
          <p:cNvSpPr txBox="1"/>
          <p:nvPr/>
        </p:nvSpPr>
        <p:spPr>
          <a:xfrm>
            <a:off x="1117058" y="2555016"/>
            <a:ext cx="184666" cy="369332"/>
          </a:xfrm>
          <a:prstGeom prst="rect">
            <a:avLst/>
          </a:prstGeom>
          <a:noFill/>
        </p:spPr>
        <p:txBody>
          <a:bodyPr wrap="none" rtlCol="0">
            <a:spAutoFit/>
          </a:bodyPr>
          <a:lstStyle/>
          <a:p>
            <a:endParaRPr lang="es-ES" dirty="0"/>
          </a:p>
        </p:txBody>
      </p:sp>
      <p:sp>
        <p:nvSpPr>
          <p:cNvPr id="5" name="CuadroTexto 4"/>
          <p:cNvSpPr txBox="1"/>
          <p:nvPr/>
        </p:nvSpPr>
        <p:spPr>
          <a:xfrm>
            <a:off x="382554" y="1866539"/>
            <a:ext cx="10985441" cy="3816430"/>
          </a:xfrm>
          <a:prstGeom prst="rect">
            <a:avLst/>
          </a:prstGeom>
          <a:noFill/>
        </p:spPr>
        <p:txBody>
          <a:bodyPr wrap="square" rtlCol="0">
            <a:spAutoFit/>
          </a:bodyPr>
          <a:lstStyle/>
          <a:p>
            <a:endParaRPr lang="es-ES" dirty="0" smtClean="0"/>
          </a:p>
          <a:p>
            <a:r>
              <a:rPr lang="es-ES" sz="2800" b="1" dirty="0" smtClean="0">
                <a:solidFill>
                  <a:schemeClr val="accent2">
                    <a:lumMod val="50000"/>
                  </a:schemeClr>
                </a:solidFill>
              </a:rPr>
              <a:t>1. Identidad </a:t>
            </a:r>
            <a:r>
              <a:rPr lang="es-ES" sz="2800" b="1" dirty="0">
                <a:solidFill>
                  <a:schemeClr val="accent2">
                    <a:lumMod val="50000"/>
                  </a:schemeClr>
                </a:solidFill>
              </a:rPr>
              <a:t>de la Teología de la Acción (T.A.)</a:t>
            </a:r>
            <a:r>
              <a:rPr lang="es-ES" sz="2800" dirty="0">
                <a:solidFill>
                  <a:schemeClr val="accent2">
                    <a:lumMod val="50000"/>
                  </a:schemeClr>
                </a:solidFill>
              </a:rPr>
              <a:t> </a:t>
            </a:r>
            <a:endParaRPr lang="es-ES" sz="2800" dirty="0" smtClean="0">
              <a:solidFill>
                <a:schemeClr val="accent2">
                  <a:lumMod val="50000"/>
                </a:schemeClr>
              </a:solidFill>
            </a:endParaRPr>
          </a:p>
          <a:p>
            <a:r>
              <a:rPr lang="es-ES" sz="2800" b="1" dirty="0" smtClean="0">
                <a:solidFill>
                  <a:schemeClr val="accent2">
                    <a:lumMod val="50000"/>
                  </a:schemeClr>
                </a:solidFill>
              </a:rPr>
              <a:t>2. Contexto </a:t>
            </a:r>
            <a:r>
              <a:rPr lang="es-ES" sz="2800" b="1" dirty="0">
                <a:solidFill>
                  <a:schemeClr val="accent2">
                    <a:lumMod val="50000"/>
                  </a:schemeClr>
                </a:solidFill>
              </a:rPr>
              <a:t>de la T.A.: Universo-Mundo </a:t>
            </a:r>
            <a:r>
              <a:rPr lang="es-ES" sz="2800" dirty="0">
                <a:solidFill>
                  <a:schemeClr val="accent2">
                    <a:lumMod val="50000"/>
                  </a:schemeClr>
                </a:solidFill>
              </a:rPr>
              <a:t> </a:t>
            </a:r>
            <a:endParaRPr lang="es-ES" sz="2800" dirty="0" smtClean="0">
              <a:solidFill>
                <a:schemeClr val="accent2">
                  <a:lumMod val="50000"/>
                </a:schemeClr>
              </a:solidFill>
            </a:endParaRPr>
          </a:p>
          <a:p>
            <a:r>
              <a:rPr lang="es-ES" sz="2800" b="1" dirty="0" smtClean="0">
                <a:solidFill>
                  <a:schemeClr val="accent2">
                    <a:lumMod val="50000"/>
                  </a:schemeClr>
                </a:solidFill>
              </a:rPr>
              <a:t>3. Núcleo </a:t>
            </a:r>
            <a:r>
              <a:rPr lang="es-ES" sz="2800" b="1" dirty="0">
                <a:solidFill>
                  <a:schemeClr val="accent2">
                    <a:lumMod val="50000"/>
                  </a:schemeClr>
                </a:solidFill>
              </a:rPr>
              <a:t>T.A.: Acción de Dios-Reino de </a:t>
            </a:r>
            <a:r>
              <a:rPr lang="es-ES" sz="2800" b="1" dirty="0" smtClean="0">
                <a:solidFill>
                  <a:schemeClr val="accent2">
                    <a:lumMod val="50000"/>
                  </a:schemeClr>
                </a:solidFill>
              </a:rPr>
              <a:t>Dios</a:t>
            </a:r>
          </a:p>
          <a:p>
            <a:r>
              <a:rPr lang="es-ES" sz="2800" b="1" dirty="0" smtClean="0">
                <a:solidFill>
                  <a:schemeClr val="accent2">
                    <a:lumMod val="50000"/>
                  </a:schemeClr>
                </a:solidFill>
              </a:rPr>
              <a:t>4. Sujetos </a:t>
            </a:r>
            <a:r>
              <a:rPr lang="es-ES" sz="2800" b="1" dirty="0">
                <a:solidFill>
                  <a:schemeClr val="accent2">
                    <a:lumMod val="50000"/>
                  </a:schemeClr>
                </a:solidFill>
              </a:rPr>
              <a:t>de la T.A.: Persona-comunidad </a:t>
            </a:r>
            <a:r>
              <a:rPr lang="es-ES" sz="2800" dirty="0">
                <a:solidFill>
                  <a:schemeClr val="accent2">
                    <a:lumMod val="50000"/>
                  </a:schemeClr>
                </a:solidFill>
              </a:rPr>
              <a:t> </a:t>
            </a:r>
            <a:endParaRPr lang="es-ES" sz="2800" dirty="0" smtClean="0">
              <a:solidFill>
                <a:schemeClr val="accent2">
                  <a:lumMod val="50000"/>
                </a:schemeClr>
              </a:solidFill>
            </a:endParaRPr>
          </a:p>
          <a:p>
            <a:r>
              <a:rPr lang="es-ES" sz="2800" b="1" dirty="0" smtClean="0">
                <a:solidFill>
                  <a:schemeClr val="accent2">
                    <a:lumMod val="50000"/>
                  </a:schemeClr>
                </a:solidFill>
              </a:rPr>
              <a:t>5. Sujeto </a:t>
            </a:r>
            <a:r>
              <a:rPr lang="es-ES" sz="2800" b="1" dirty="0">
                <a:solidFill>
                  <a:schemeClr val="accent2">
                    <a:lumMod val="50000"/>
                  </a:schemeClr>
                </a:solidFill>
              </a:rPr>
              <a:t>Primario de la T.A.: Iglesia Local </a:t>
            </a:r>
            <a:r>
              <a:rPr lang="es-ES" sz="2800" dirty="0">
                <a:solidFill>
                  <a:schemeClr val="accent2">
                    <a:lumMod val="50000"/>
                  </a:schemeClr>
                </a:solidFill>
              </a:rPr>
              <a:t> </a:t>
            </a:r>
            <a:endParaRPr lang="es-ES" sz="2800" dirty="0" smtClean="0">
              <a:solidFill>
                <a:schemeClr val="accent2">
                  <a:lumMod val="50000"/>
                </a:schemeClr>
              </a:solidFill>
            </a:endParaRPr>
          </a:p>
          <a:p>
            <a:r>
              <a:rPr lang="es-ES" sz="2800" b="1" dirty="0" smtClean="0">
                <a:solidFill>
                  <a:schemeClr val="accent2">
                    <a:lumMod val="50000"/>
                  </a:schemeClr>
                </a:solidFill>
              </a:rPr>
              <a:t>6. Praxis </a:t>
            </a:r>
            <a:r>
              <a:rPr lang="es-ES" sz="2800" b="1" dirty="0">
                <a:solidFill>
                  <a:schemeClr val="accent2">
                    <a:lumMod val="50000"/>
                  </a:schemeClr>
                </a:solidFill>
              </a:rPr>
              <a:t>Evangelizadora I: Comunidades y movimientos</a:t>
            </a:r>
            <a:r>
              <a:rPr lang="es-ES" sz="2800" dirty="0">
                <a:solidFill>
                  <a:schemeClr val="accent2">
                    <a:lumMod val="50000"/>
                  </a:schemeClr>
                </a:solidFill>
              </a:rPr>
              <a:t> </a:t>
            </a:r>
            <a:endParaRPr lang="es-ES" sz="2800" dirty="0" smtClean="0">
              <a:solidFill>
                <a:schemeClr val="accent2">
                  <a:lumMod val="50000"/>
                </a:schemeClr>
              </a:solidFill>
            </a:endParaRPr>
          </a:p>
          <a:p>
            <a:r>
              <a:rPr lang="es-ES" sz="2800" b="1" dirty="0" smtClean="0">
                <a:solidFill>
                  <a:schemeClr val="accent2">
                    <a:lumMod val="50000"/>
                  </a:schemeClr>
                </a:solidFill>
              </a:rPr>
              <a:t>7. Praxis </a:t>
            </a:r>
            <a:r>
              <a:rPr lang="es-ES" sz="2800" b="1" dirty="0">
                <a:solidFill>
                  <a:schemeClr val="accent2">
                    <a:lumMod val="50000"/>
                  </a:schemeClr>
                </a:solidFill>
              </a:rPr>
              <a:t>Evangelizadora II: mediaciones y Mediadores </a:t>
            </a:r>
            <a:endParaRPr lang="es-ES" sz="2800" b="1" dirty="0" smtClean="0">
              <a:solidFill>
                <a:schemeClr val="accent2">
                  <a:lumMod val="50000"/>
                </a:schemeClr>
              </a:solidFill>
            </a:endParaRPr>
          </a:p>
          <a:p>
            <a:r>
              <a:rPr lang="es-ES" sz="2800" b="1" dirty="0" smtClean="0">
                <a:solidFill>
                  <a:schemeClr val="accent2">
                    <a:lumMod val="50000"/>
                  </a:schemeClr>
                </a:solidFill>
              </a:rPr>
              <a:t>8.</a:t>
            </a:r>
            <a:r>
              <a:rPr lang="es-ES" sz="2800" dirty="0" smtClean="0">
                <a:solidFill>
                  <a:schemeClr val="accent2">
                    <a:lumMod val="50000"/>
                  </a:schemeClr>
                </a:solidFill>
              </a:rPr>
              <a:t> </a:t>
            </a:r>
            <a:r>
              <a:rPr lang="es-ES" sz="2800" b="1" dirty="0">
                <a:solidFill>
                  <a:schemeClr val="accent2">
                    <a:lumMod val="50000"/>
                  </a:schemeClr>
                </a:solidFill>
              </a:rPr>
              <a:t>Praxis Evangelizadora III: Articulaciones internas y externas</a:t>
            </a:r>
            <a:r>
              <a:rPr lang="es-ES" dirty="0">
                <a:solidFill>
                  <a:schemeClr val="accent2">
                    <a:lumMod val="50000"/>
                  </a:schemeClr>
                </a:solidFill>
              </a:rPr>
              <a:t> </a:t>
            </a:r>
          </a:p>
        </p:txBody>
      </p:sp>
    </p:spTree>
    <p:extLst>
      <p:ext uri="{BB962C8B-B14F-4D97-AF65-F5344CB8AC3E}">
        <p14:creationId xmlns:p14="http://schemas.microsoft.com/office/powerpoint/2010/main" val="116879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418" y="856772"/>
            <a:ext cx="11397108" cy="5755422"/>
          </a:xfrm>
          <a:prstGeom prst="rect">
            <a:avLst/>
          </a:prstGeom>
          <a:noFill/>
        </p:spPr>
        <p:txBody>
          <a:bodyPr wrap="square" rtlCol="0">
            <a:spAutoFit/>
          </a:bodyPr>
          <a:lstStyle/>
          <a:p>
            <a:pPr lvl="0"/>
            <a:r>
              <a:rPr lang="es-CO" sz="4000" dirty="0">
                <a:solidFill>
                  <a:srgbClr val="FF0000"/>
                </a:solidFill>
              </a:rPr>
              <a:t>1r. Semestre: Identidad de la Teología de la Acción</a:t>
            </a:r>
            <a:r>
              <a:rPr lang="es-CO" sz="3200" dirty="0">
                <a:solidFill>
                  <a:srgbClr val="932313"/>
                </a:solidFill>
              </a:rPr>
              <a:t>:</a:t>
            </a:r>
            <a:endParaRPr lang="es-ES_tradnl" sz="3200" dirty="0">
              <a:solidFill>
                <a:srgbClr val="932313"/>
              </a:solidFill>
            </a:endParaRPr>
          </a:p>
          <a:p>
            <a:r>
              <a:rPr lang="es-CO" dirty="0"/>
              <a:t> </a:t>
            </a:r>
            <a:endParaRPr lang="es-ES_tradnl" dirty="0"/>
          </a:p>
          <a:p>
            <a:r>
              <a:rPr lang="es-CO" sz="3600" dirty="0" smtClean="0"/>
              <a:t>¿Cuál </a:t>
            </a:r>
            <a:r>
              <a:rPr lang="es-CO" sz="3600" dirty="0"/>
              <a:t>es la naturaleza de la Teología y </a:t>
            </a:r>
            <a:endParaRPr lang="es-CO" sz="3600" dirty="0" smtClean="0"/>
          </a:p>
          <a:p>
            <a:r>
              <a:rPr lang="es-CO" sz="3600" dirty="0" smtClean="0"/>
              <a:t>dentro </a:t>
            </a:r>
            <a:r>
              <a:rPr lang="es-CO" sz="3600" dirty="0"/>
              <a:t>de ella la identidad de la Teología de la </a:t>
            </a:r>
            <a:r>
              <a:rPr lang="es-CO" sz="3600" dirty="0" smtClean="0"/>
              <a:t>acción? </a:t>
            </a:r>
          </a:p>
          <a:p>
            <a:endParaRPr lang="es-CO" sz="3600" dirty="0"/>
          </a:p>
          <a:p>
            <a:r>
              <a:rPr lang="es-CO" sz="3600" dirty="0" smtClean="0"/>
              <a:t>¿Cuál </a:t>
            </a:r>
            <a:r>
              <a:rPr lang="es-CO" sz="3600" dirty="0"/>
              <a:t>es el estatuto epistemológico del saber teológico?</a:t>
            </a:r>
            <a:endParaRPr lang="es-ES_tradnl" sz="3600" dirty="0"/>
          </a:p>
          <a:p>
            <a:r>
              <a:rPr lang="es-CO" sz="3600" dirty="0"/>
              <a:t> </a:t>
            </a:r>
            <a:endParaRPr lang="es-ES_tradnl" sz="3600" dirty="0"/>
          </a:p>
          <a:p>
            <a:endParaRPr lang="es-ES" dirty="0"/>
          </a:p>
        </p:txBody>
      </p:sp>
    </p:spTree>
    <p:extLst>
      <p:ext uri="{BB962C8B-B14F-4D97-AF65-F5344CB8AC3E}">
        <p14:creationId xmlns:p14="http://schemas.microsoft.com/office/powerpoint/2010/main" val="136321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2554" y="424403"/>
            <a:ext cx="8455403" cy="5632312"/>
          </a:xfrm>
          <a:prstGeom prst="rect">
            <a:avLst/>
          </a:prstGeom>
        </p:spPr>
        <p:txBody>
          <a:bodyPr wrap="square">
            <a:spAutoFit/>
          </a:bodyPr>
          <a:lstStyle/>
          <a:p>
            <a:pPr lvl="0"/>
            <a:r>
              <a:rPr lang="es-CO" sz="3600" dirty="0">
                <a:solidFill>
                  <a:srgbClr val="FF0000"/>
                </a:solidFill>
              </a:rPr>
              <a:t>2º. Semestre: Contexto de la Teología de la acción: Universo-mundo</a:t>
            </a:r>
            <a:endParaRPr lang="es-ES_tradnl" sz="3600" dirty="0">
              <a:solidFill>
                <a:srgbClr val="FF0000"/>
              </a:solidFill>
            </a:endParaRPr>
          </a:p>
          <a:p>
            <a:r>
              <a:rPr lang="es-CO" sz="3600" dirty="0">
                <a:solidFill>
                  <a:srgbClr val="FF0000"/>
                </a:solidFill>
              </a:rPr>
              <a:t> </a:t>
            </a:r>
            <a:endParaRPr lang="es-ES_tradnl" sz="3600" dirty="0">
              <a:solidFill>
                <a:srgbClr val="FF0000"/>
              </a:solidFill>
            </a:endParaRPr>
          </a:p>
          <a:p>
            <a:r>
              <a:rPr lang="es-CO" sz="3600" dirty="0"/>
              <a:t>¿Cuál es el lugar teológico propio de la Teología de la acción? </a:t>
            </a:r>
            <a:endParaRPr lang="es-CO" sz="3600" dirty="0" smtClean="0"/>
          </a:p>
          <a:p>
            <a:endParaRPr lang="es-CO" sz="3600" dirty="0" smtClean="0"/>
          </a:p>
          <a:p>
            <a:r>
              <a:rPr lang="es-CO" sz="3600" dirty="0" smtClean="0"/>
              <a:t>¿</a:t>
            </a:r>
            <a:r>
              <a:rPr lang="es-CO" sz="3600" dirty="0"/>
              <a:t>Cuál es el lugar en el que Dios se manifiesta y acontece y cuál su relación con la acción humana?</a:t>
            </a:r>
            <a:endParaRPr lang="es-ES_tradnl" sz="3600" dirty="0"/>
          </a:p>
          <a:p>
            <a:r>
              <a:rPr lang="es-CO" sz="3600" dirty="0"/>
              <a:t> </a:t>
            </a:r>
            <a:endParaRPr lang="es-ES_tradnl" sz="3600" dirty="0"/>
          </a:p>
        </p:txBody>
      </p:sp>
    </p:spTree>
    <p:extLst>
      <p:ext uri="{BB962C8B-B14F-4D97-AF65-F5344CB8AC3E}">
        <p14:creationId xmlns:p14="http://schemas.microsoft.com/office/powerpoint/2010/main" val="122846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1466" y="270603"/>
            <a:ext cx="8749970" cy="6740308"/>
          </a:xfrm>
          <a:prstGeom prst="rect">
            <a:avLst/>
          </a:prstGeom>
        </p:spPr>
        <p:txBody>
          <a:bodyPr wrap="square">
            <a:spAutoFit/>
          </a:bodyPr>
          <a:lstStyle/>
          <a:p>
            <a:pPr lvl="0"/>
            <a:r>
              <a:rPr lang="es-CO" sz="3600" dirty="0">
                <a:solidFill>
                  <a:srgbClr val="FF0000"/>
                </a:solidFill>
              </a:rPr>
              <a:t>3r. Semestre: Núcleo de la Teología de la acción: actuar de Dios- reino de Dios</a:t>
            </a:r>
            <a:endParaRPr lang="es-ES_tradnl" sz="3600" dirty="0">
              <a:solidFill>
                <a:srgbClr val="FF0000"/>
              </a:solidFill>
            </a:endParaRPr>
          </a:p>
          <a:p>
            <a:r>
              <a:rPr lang="es-CO" sz="3600" dirty="0">
                <a:solidFill>
                  <a:srgbClr val="FF0000"/>
                </a:solidFill>
              </a:rPr>
              <a:t> </a:t>
            </a:r>
            <a:endParaRPr lang="es-ES_tradnl" sz="3600" dirty="0">
              <a:solidFill>
                <a:srgbClr val="FF0000"/>
              </a:solidFill>
            </a:endParaRPr>
          </a:p>
          <a:p>
            <a:r>
              <a:rPr lang="es-CO" sz="3600" dirty="0"/>
              <a:t>¿Cuál es el objeto propio de la Teología de la acción?; </a:t>
            </a:r>
            <a:endParaRPr lang="es-CO" sz="3600" dirty="0" smtClean="0"/>
          </a:p>
          <a:p>
            <a:endParaRPr lang="es-CO" sz="3600" dirty="0" smtClean="0"/>
          </a:p>
          <a:p>
            <a:r>
              <a:rPr lang="es-CO" sz="3600" dirty="0" smtClean="0"/>
              <a:t>¿</a:t>
            </a:r>
            <a:r>
              <a:rPr lang="es-CO" sz="3600" dirty="0"/>
              <a:t>cuál es la identidad de la revelación de Dios?; </a:t>
            </a:r>
            <a:endParaRPr lang="es-CO" sz="3600" dirty="0" smtClean="0"/>
          </a:p>
          <a:p>
            <a:endParaRPr lang="es-CO" sz="3600" dirty="0" smtClean="0"/>
          </a:p>
          <a:p>
            <a:r>
              <a:rPr lang="es-CO" sz="3600" dirty="0" smtClean="0"/>
              <a:t>¿</a:t>
            </a:r>
            <a:r>
              <a:rPr lang="es-CO" sz="3600" dirty="0"/>
              <a:t>cómo se relee la historia para descubrir y apropiarse de la revelación de Dios?</a:t>
            </a:r>
            <a:endParaRPr lang="es-ES_tradnl" sz="3600" dirty="0"/>
          </a:p>
          <a:p>
            <a:r>
              <a:rPr lang="es-CO" sz="3600" dirty="0"/>
              <a:t> </a:t>
            </a:r>
            <a:endParaRPr lang="es-ES_tradnl" sz="3600" dirty="0"/>
          </a:p>
        </p:txBody>
      </p:sp>
    </p:spTree>
    <p:extLst>
      <p:ext uri="{BB962C8B-B14F-4D97-AF65-F5344CB8AC3E}">
        <p14:creationId xmlns:p14="http://schemas.microsoft.com/office/powerpoint/2010/main" val="62418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610" y="471105"/>
            <a:ext cx="9209034" cy="5262980"/>
          </a:xfrm>
          <a:prstGeom prst="rect">
            <a:avLst/>
          </a:prstGeom>
        </p:spPr>
        <p:txBody>
          <a:bodyPr wrap="square">
            <a:spAutoFit/>
          </a:bodyPr>
          <a:lstStyle/>
          <a:p>
            <a:pPr lvl="0"/>
            <a:r>
              <a:rPr lang="es-CO" sz="4000" dirty="0">
                <a:solidFill>
                  <a:srgbClr val="FF0000"/>
                </a:solidFill>
              </a:rPr>
              <a:t>4º. Semestre: Sujetos de la Teología de la acción: persona-comunidad</a:t>
            </a:r>
            <a:endParaRPr lang="es-ES_tradnl" sz="4000" dirty="0">
              <a:solidFill>
                <a:srgbClr val="FF0000"/>
              </a:solidFill>
            </a:endParaRPr>
          </a:p>
          <a:p>
            <a:r>
              <a:rPr lang="es-CO" sz="4000" dirty="0">
                <a:solidFill>
                  <a:srgbClr val="FF0000"/>
                </a:solidFill>
              </a:rPr>
              <a:t> </a:t>
            </a:r>
            <a:endParaRPr lang="es-ES_tradnl" sz="3600" dirty="0">
              <a:solidFill>
                <a:srgbClr val="FF0000"/>
              </a:solidFill>
            </a:endParaRPr>
          </a:p>
          <a:p>
            <a:r>
              <a:rPr lang="es-CO" sz="3600" dirty="0"/>
              <a:t>¿Cuáles son los actores propios de la Teología de la acción?; </a:t>
            </a:r>
            <a:endParaRPr lang="es-CO" sz="3600" dirty="0" smtClean="0"/>
          </a:p>
          <a:p>
            <a:endParaRPr lang="es-CO" sz="3600" dirty="0"/>
          </a:p>
          <a:p>
            <a:r>
              <a:rPr lang="es-CO" sz="3600" dirty="0" smtClean="0"/>
              <a:t>¿</a:t>
            </a:r>
            <a:r>
              <a:rPr lang="es-CO" sz="3600" dirty="0"/>
              <a:t>c</a:t>
            </a:r>
            <a:r>
              <a:rPr lang="es-CO" sz="3600" dirty="0" smtClean="0"/>
              <a:t>uál </a:t>
            </a:r>
            <a:r>
              <a:rPr lang="es-CO" sz="3600" dirty="0"/>
              <a:t>es la identidad de la persona y de la comunidad vistas desde la Teología de la acción?</a:t>
            </a:r>
            <a:endParaRPr lang="es-ES_tradnl" sz="3600" dirty="0"/>
          </a:p>
        </p:txBody>
      </p:sp>
    </p:spTree>
    <p:extLst>
      <p:ext uri="{BB962C8B-B14F-4D97-AF65-F5344CB8AC3E}">
        <p14:creationId xmlns:p14="http://schemas.microsoft.com/office/powerpoint/2010/main" val="2827082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9517" y="501704"/>
            <a:ext cx="9377358" cy="4985981"/>
          </a:xfrm>
          <a:prstGeom prst="rect">
            <a:avLst/>
          </a:prstGeom>
        </p:spPr>
        <p:txBody>
          <a:bodyPr wrap="square">
            <a:spAutoFit/>
          </a:bodyPr>
          <a:lstStyle/>
          <a:p>
            <a:pPr lvl="0"/>
            <a:r>
              <a:rPr lang="es-CO" sz="4000" dirty="0">
                <a:solidFill>
                  <a:srgbClr val="FF0000"/>
                </a:solidFill>
              </a:rPr>
              <a:t>5º. Semestre: Sujeto primario de la evangelización en la Teología de la acción: La Iglesia particular o local</a:t>
            </a:r>
            <a:endParaRPr lang="es-ES_tradnl" sz="4000" dirty="0">
              <a:solidFill>
                <a:srgbClr val="FF0000"/>
              </a:solidFill>
            </a:endParaRPr>
          </a:p>
          <a:p>
            <a:r>
              <a:rPr lang="es-CO" dirty="0"/>
              <a:t> </a:t>
            </a:r>
            <a:endParaRPr lang="es-ES_tradnl" dirty="0"/>
          </a:p>
          <a:p>
            <a:r>
              <a:rPr lang="es-CO" sz="3600" dirty="0"/>
              <a:t>¿Cuál es la identidad del sujeto primario de la evangelización?; </a:t>
            </a:r>
            <a:endParaRPr lang="es-CO" sz="3600" dirty="0" smtClean="0"/>
          </a:p>
          <a:p>
            <a:endParaRPr lang="es-CO" sz="3600" dirty="0"/>
          </a:p>
          <a:p>
            <a:r>
              <a:rPr lang="es-CO" sz="3600" dirty="0" smtClean="0"/>
              <a:t>¿</a:t>
            </a:r>
            <a:r>
              <a:rPr lang="es-CO" sz="3600" dirty="0"/>
              <a:t>Q</a:t>
            </a:r>
            <a:r>
              <a:rPr lang="es-CO" sz="3600" dirty="0" smtClean="0"/>
              <a:t>ué </a:t>
            </a:r>
            <a:r>
              <a:rPr lang="es-CO" sz="3600" dirty="0"/>
              <a:t>tipo de presencia muestra ese sujeto primario en lo local y en lo universal?</a:t>
            </a:r>
            <a:endParaRPr lang="es-ES_tradnl" sz="3600" dirty="0"/>
          </a:p>
        </p:txBody>
      </p:sp>
    </p:spTree>
    <p:extLst>
      <p:ext uri="{BB962C8B-B14F-4D97-AF65-F5344CB8AC3E}">
        <p14:creationId xmlns:p14="http://schemas.microsoft.com/office/powerpoint/2010/main" val="171775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935" y="439703"/>
            <a:ext cx="9071314" cy="5816978"/>
          </a:xfrm>
          <a:prstGeom prst="rect">
            <a:avLst/>
          </a:prstGeom>
        </p:spPr>
        <p:txBody>
          <a:bodyPr wrap="square">
            <a:spAutoFit/>
          </a:bodyPr>
          <a:lstStyle/>
          <a:p>
            <a:pPr lvl="0"/>
            <a:r>
              <a:rPr lang="es-CO" sz="4000" dirty="0">
                <a:solidFill>
                  <a:srgbClr val="FF0000"/>
                </a:solidFill>
              </a:rPr>
              <a:t>6º Semestre: Praxis Evangelizadora I: Escenarios eclesiales de la acción (Comunidades, Movimientos)</a:t>
            </a:r>
            <a:endParaRPr lang="es-ES_tradnl" sz="4000" dirty="0">
              <a:solidFill>
                <a:srgbClr val="FF0000"/>
              </a:solidFill>
            </a:endParaRPr>
          </a:p>
          <a:p>
            <a:r>
              <a:rPr lang="es-CO" sz="3600" dirty="0">
                <a:solidFill>
                  <a:srgbClr val="FF0000"/>
                </a:solidFill>
              </a:rPr>
              <a:t> </a:t>
            </a:r>
            <a:endParaRPr lang="es-ES_tradnl" sz="3600" dirty="0">
              <a:solidFill>
                <a:srgbClr val="FF0000"/>
              </a:solidFill>
            </a:endParaRPr>
          </a:p>
          <a:p>
            <a:r>
              <a:rPr lang="es-CO" sz="3600" dirty="0"/>
              <a:t>¿Cuáles son los escenarios eclesiales propios de la praxis evangelizadora en el contexto socio-cultural?; </a:t>
            </a:r>
            <a:endParaRPr lang="es-CO" sz="3600" dirty="0" smtClean="0"/>
          </a:p>
          <a:p>
            <a:endParaRPr lang="es-CO" sz="3600" dirty="0"/>
          </a:p>
          <a:p>
            <a:r>
              <a:rPr lang="es-CO" sz="3600" dirty="0" smtClean="0"/>
              <a:t>¿</a:t>
            </a:r>
            <a:r>
              <a:rPr lang="es-CO" sz="3600" dirty="0"/>
              <a:t>Cómo se propician, se consolidan y se cualifican estos escenarios eclesiales?</a:t>
            </a:r>
            <a:endParaRPr lang="es-ES_tradnl" sz="3600" dirty="0"/>
          </a:p>
        </p:txBody>
      </p:sp>
    </p:spTree>
    <p:extLst>
      <p:ext uri="{BB962C8B-B14F-4D97-AF65-F5344CB8AC3E}">
        <p14:creationId xmlns:p14="http://schemas.microsoft.com/office/powerpoint/2010/main" val="379688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3235" y="305830"/>
            <a:ext cx="5667595" cy="523220"/>
          </a:xfrm>
          <a:prstGeom prst="rect">
            <a:avLst/>
          </a:prstGeom>
          <a:solidFill>
            <a:schemeClr val="bg1"/>
          </a:solidFill>
          <a:ln>
            <a:solidFill>
              <a:srgbClr val="C00000"/>
            </a:solidFill>
          </a:ln>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RAZONES DE LA PROPUESTA</a:t>
            </a:r>
            <a:endParaRPr lang="es-CO" sz="2800" b="1" dirty="0">
              <a:latin typeface="Consolas" panose="020B0609020204030204" pitchFamily="49" charset="0"/>
              <a:cs typeface="Consolas" panose="020B0609020204030204" pitchFamily="49" charset="0"/>
            </a:endParaRPr>
          </a:p>
        </p:txBody>
      </p:sp>
      <p:sp>
        <p:nvSpPr>
          <p:cNvPr id="4" name="CuadroTexto 3"/>
          <p:cNvSpPr txBox="1"/>
          <p:nvPr/>
        </p:nvSpPr>
        <p:spPr>
          <a:xfrm>
            <a:off x="270457" y="979879"/>
            <a:ext cx="9478849" cy="4401205"/>
          </a:xfrm>
          <a:prstGeom prst="rect">
            <a:avLst/>
          </a:prstGeom>
          <a:noFill/>
        </p:spPr>
        <p:txBody>
          <a:bodyPr wrap="square" rtlCol="0">
            <a:spAutoFit/>
          </a:bodyPr>
          <a:lstStyle/>
          <a:p>
            <a:pPr marL="457200" indent="-457200">
              <a:buFont typeface="+mj-lt"/>
              <a:buAutoNum type="arabicPeriod"/>
            </a:pPr>
            <a:r>
              <a:rPr lang="es-CO" sz="2000" b="1" dirty="0" smtClean="0"/>
              <a:t>Formar a los </a:t>
            </a:r>
            <a:r>
              <a:rPr lang="es-CO" sz="2000" b="1" dirty="0" smtClean="0"/>
              <a:t>Profesionales en Teolog</a:t>
            </a:r>
            <a:r>
              <a:rPr lang="es-CO" sz="2000" b="1" dirty="0" smtClean="0"/>
              <a:t>ía </a:t>
            </a:r>
            <a:r>
              <a:rPr lang="es-CO" sz="2000" b="1" dirty="0" smtClean="0"/>
              <a:t>en </a:t>
            </a:r>
            <a:r>
              <a:rPr lang="es-CO" sz="2000" b="1" dirty="0" smtClean="0"/>
              <a:t>un </a:t>
            </a:r>
            <a:r>
              <a:rPr lang="es-CO" sz="2000" b="1" i="1" dirty="0" smtClean="0"/>
              <a:t>saber teológico </a:t>
            </a:r>
            <a:r>
              <a:rPr lang="es-CO" sz="2000" b="1" dirty="0" smtClean="0"/>
              <a:t>que </a:t>
            </a:r>
            <a:r>
              <a:rPr lang="es-CO" sz="2000" b="1" dirty="0" smtClean="0"/>
              <a:t>sea </a:t>
            </a:r>
            <a:r>
              <a:rPr lang="es-CO" sz="2000" b="1" dirty="0" smtClean="0"/>
              <a:t>capaz de hacerse y rehacerse en el contexto sociocultural en el cual viven las iglesias locales.</a:t>
            </a:r>
          </a:p>
          <a:p>
            <a:pPr marL="457200" indent="-457200">
              <a:buFont typeface="+mj-lt"/>
              <a:buAutoNum type="arabicPeriod"/>
            </a:pPr>
            <a:endParaRPr lang="es-CO" sz="2000" b="1" dirty="0" smtClean="0"/>
          </a:p>
          <a:p>
            <a:pPr marL="457200" indent="-457200">
              <a:buFont typeface="+mj-lt"/>
              <a:buAutoNum type="arabicPeriod"/>
            </a:pPr>
            <a:r>
              <a:rPr lang="es-CO" sz="2000" b="1" dirty="0" smtClean="0"/>
              <a:t>Los nuevos desarrollos teológicos y </a:t>
            </a:r>
            <a:r>
              <a:rPr lang="es-CO" sz="2000" b="1" dirty="0" smtClean="0"/>
              <a:t>pastorales </a:t>
            </a:r>
            <a:r>
              <a:rPr lang="es-CO" sz="2000" b="1" dirty="0" smtClean="0"/>
              <a:t>exigen una nueva manera de ver </a:t>
            </a:r>
            <a:r>
              <a:rPr lang="es-CO" sz="2000" b="1" i="1" dirty="0" smtClean="0"/>
              <a:t>la teología </a:t>
            </a:r>
            <a:r>
              <a:rPr lang="es-CO" sz="2000" b="1" dirty="0" smtClean="0"/>
              <a:t>y el </a:t>
            </a:r>
            <a:r>
              <a:rPr lang="es-CO" sz="2000" b="1" i="1" dirty="0" smtClean="0"/>
              <a:t>hacer teología </a:t>
            </a:r>
            <a:r>
              <a:rPr lang="es-CO" sz="2000" b="1" dirty="0" smtClean="0"/>
              <a:t>sin perder su unidad y su multiplicidad de métodos</a:t>
            </a:r>
            <a:endParaRPr lang="es-CO" sz="2000" b="1" dirty="0"/>
          </a:p>
          <a:p>
            <a:pPr marL="457200" indent="-457200">
              <a:buFont typeface="+mj-lt"/>
              <a:buAutoNum type="arabicPeriod"/>
            </a:pPr>
            <a:endParaRPr lang="es-CO" sz="2000" b="1" dirty="0"/>
          </a:p>
          <a:p>
            <a:pPr marL="457200" indent="-457200">
              <a:buFont typeface="+mj-lt"/>
              <a:buAutoNum type="arabicPeriod"/>
            </a:pPr>
            <a:r>
              <a:rPr lang="es-ES_tradnl" sz="2000" b="1" dirty="0" smtClean="0"/>
              <a:t>La necesidad de reconocer los estudios teológicos del seminario.</a:t>
            </a:r>
          </a:p>
          <a:p>
            <a:pPr marL="457200" indent="-457200">
              <a:buFont typeface="+mj-lt"/>
              <a:buAutoNum type="arabicPeriod"/>
            </a:pPr>
            <a:endParaRPr lang="es-ES_tradnl" sz="2000" b="1" dirty="0"/>
          </a:p>
          <a:p>
            <a:pPr marL="457200" indent="-457200">
              <a:buFont typeface="+mj-lt"/>
              <a:buAutoNum type="arabicPeriod"/>
            </a:pPr>
            <a:r>
              <a:rPr lang="es-ES_tradnl" sz="2000" b="1" dirty="0" smtClean="0"/>
              <a:t>Las nuevas necesidades pastorales van haciendo emerger una serie de inquietudes e insatisfacciones frente al modelo actual de formación teológica.  De ahí la urgencia de una nueva propuesta que responda a los retos de la iglesias </a:t>
            </a:r>
            <a:r>
              <a:rPr lang="es-ES_tradnl" sz="2000" b="1" dirty="0" smtClean="0"/>
              <a:t>locales frente al mundo de hoy.</a:t>
            </a:r>
            <a:endParaRPr lang="es-ES_tradnl" sz="2000" b="1" dirty="0"/>
          </a:p>
        </p:txBody>
      </p:sp>
      <p:pic>
        <p:nvPicPr>
          <p:cNvPr id="2050" name="Picture 2" descr="http://1.bp.blogspot.com/-u5na92DA-kQ/T2YALet8UHI/AAAAAAAAAM4/CAWulwH-hsk/s1600/curso-de-teologia-gratis-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511" y="5531913"/>
            <a:ext cx="6036814" cy="131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943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4835" y="137695"/>
            <a:ext cx="9655666" cy="6309420"/>
          </a:xfrm>
          <a:prstGeom prst="rect">
            <a:avLst/>
          </a:prstGeom>
          <a:noFill/>
        </p:spPr>
        <p:txBody>
          <a:bodyPr wrap="square" rtlCol="0">
            <a:spAutoFit/>
          </a:bodyPr>
          <a:lstStyle/>
          <a:p>
            <a:pPr lvl="0"/>
            <a:r>
              <a:rPr lang="es-CO" sz="4000" dirty="0">
                <a:solidFill>
                  <a:srgbClr val="FF0000"/>
                </a:solidFill>
              </a:rPr>
              <a:t>7º. Semestre: Praxis Evangelizadora II</a:t>
            </a:r>
            <a:r>
              <a:rPr lang="es-CO" sz="4000" dirty="0" smtClean="0">
                <a:solidFill>
                  <a:srgbClr val="FF0000"/>
                </a:solidFill>
              </a:rPr>
              <a:t>:</a:t>
            </a:r>
          </a:p>
          <a:p>
            <a:pPr lvl="0"/>
            <a:r>
              <a:rPr lang="es-CO" sz="4000" dirty="0" smtClean="0">
                <a:solidFill>
                  <a:srgbClr val="FF0000"/>
                </a:solidFill>
              </a:rPr>
              <a:t> </a:t>
            </a:r>
            <a:r>
              <a:rPr lang="es-CO" sz="4000" dirty="0">
                <a:solidFill>
                  <a:srgbClr val="FF0000"/>
                </a:solidFill>
              </a:rPr>
              <a:t>Mediaciones y mediadores</a:t>
            </a:r>
            <a:endParaRPr lang="es-ES_tradnl" sz="4000" dirty="0">
              <a:solidFill>
                <a:srgbClr val="FF0000"/>
              </a:solidFill>
            </a:endParaRPr>
          </a:p>
          <a:p>
            <a:r>
              <a:rPr lang="es-CO" dirty="0"/>
              <a:t> </a:t>
            </a:r>
            <a:endParaRPr lang="es-ES_tradnl" dirty="0"/>
          </a:p>
          <a:p>
            <a:r>
              <a:rPr lang="es-CO" sz="3600" dirty="0"/>
              <a:t>¿Cuáles son las mediaciones y los mediadores propios de la praxis evangelizadora?; </a:t>
            </a:r>
            <a:endParaRPr lang="es-CO" sz="3600" dirty="0" smtClean="0"/>
          </a:p>
          <a:p>
            <a:endParaRPr lang="es-CO" sz="3600" dirty="0" smtClean="0"/>
          </a:p>
          <a:p>
            <a:r>
              <a:rPr lang="es-CO" sz="3600" dirty="0" smtClean="0"/>
              <a:t>¿</a:t>
            </a:r>
            <a:r>
              <a:rPr lang="es-CO" sz="3600" dirty="0"/>
              <a:t>Cómo se construyen y cómo se desarrollan las mediaciones en la praxis evangelizadora?</a:t>
            </a:r>
            <a:r>
              <a:rPr lang="es-CO" sz="3600" dirty="0" smtClean="0"/>
              <a:t>;</a:t>
            </a:r>
          </a:p>
          <a:p>
            <a:r>
              <a:rPr lang="es-CO" sz="3600" dirty="0" smtClean="0"/>
              <a:t> </a:t>
            </a:r>
          </a:p>
          <a:p>
            <a:r>
              <a:rPr lang="es-CO" sz="3600" dirty="0" smtClean="0"/>
              <a:t>¿</a:t>
            </a:r>
            <a:r>
              <a:rPr lang="es-CO" sz="3600" dirty="0"/>
              <a:t>Cuál es el perfil del mediador en la praxis evangelizadora?</a:t>
            </a:r>
            <a:endParaRPr lang="es-ES_tradnl" sz="3600" dirty="0"/>
          </a:p>
          <a:p>
            <a:endParaRPr lang="es-ES" dirty="0"/>
          </a:p>
        </p:txBody>
      </p:sp>
    </p:spTree>
    <p:extLst>
      <p:ext uri="{BB962C8B-B14F-4D97-AF65-F5344CB8AC3E}">
        <p14:creationId xmlns:p14="http://schemas.microsoft.com/office/powerpoint/2010/main" val="178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9516" y="439702"/>
            <a:ext cx="10081258" cy="5478423"/>
          </a:xfrm>
          <a:prstGeom prst="rect">
            <a:avLst/>
          </a:prstGeom>
        </p:spPr>
        <p:txBody>
          <a:bodyPr wrap="square">
            <a:spAutoFit/>
          </a:bodyPr>
          <a:lstStyle/>
          <a:p>
            <a:pPr lvl="0"/>
            <a:r>
              <a:rPr lang="es-CO" sz="4000" dirty="0">
                <a:solidFill>
                  <a:srgbClr val="FF0000"/>
                </a:solidFill>
              </a:rPr>
              <a:t>8º. Semestre: Praxis Evangelizadora III: Articulaciones internas y externas.</a:t>
            </a:r>
            <a:r>
              <a:rPr lang="es-CO" dirty="0"/>
              <a:t> </a:t>
            </a:r>
            <a:endParaRPr lang="es-ES_tradnl" dirty="0"/>
          </a:p>
          <a:p>
            <a:r>
              <a:rPr lang="es-CO" dirty="0"/>
              <a:t> </a:t>
            </a:r>
            <a:endParaRPr lang="es-ES_tradnl" dirty="0"/>
          </a:p>
          <a:p>
            <a:r>
              <a:rPr lang="es-CO" sz="3600" dirty="0"/>
              <a:t>¿Cuáles son las articulaciones internas y externas propias de la praxis evangelizadora?; </a:t>
            </a:r>
            <a:endParaRPr lang="es-CO" sz="3600" dirty="0" smtClean="0"/>
          </a:p>
          <a:p>
            <a:endParaRPr lang="es-CO" sz="3600" dirty="0"/>
          </a:p>
          <a:p>
            <a:r>
              <a:rPr lang="es-CO" sz="3600" dirty="0" smtClean="0"/>
              <a:t>¿</a:t>
            </a:r>
            <a:r>
              <a:rPr lang="es-CO" sz="3600" dirty="0"/>
              <a:t>Cómo se evidencia y cómo se evalúa la articulación interna y externa de todas las instancias que constituyen el cuerpo eclesial local?</a:t>
            </a:r>
            <a:endParaRPr lang="es-ES_tradnl" sz="3600" dirty="0"/>
          </a:p>
        </p:txBody>
      </p:sp>
    </p:spTree>
    <p:extLst>
      <p:ext uri="{BB962C8B-B14F-4D97-AF65-F5344CB8AC3E}">
        <p14:creationId xmlns:p14="http://schemas.microsoft.com/office/powerpoint/2010/main" val="178349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97857" y="200537"/>
            <a:ext cx="9181298" cy="146710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2800" b="1" dirty="0" smtClean="0">
              <a:solidFill>
                <a:schemeClr val="tx1"/>
              </a:solidFill>
              <a:latin typeface="Corbel" panose="020B0503020204020204" pitchFamily="34" charset="0"/>
            </a:endParaRPr>
          </a:p>
          <a:p>
            <a:pPr algn="ctr"/>
            <a:r>
              <a:rPr lang="es-ES" sz="4000" b="1" dirty="0" smtClean="0">
                <a:solidFill>
                  <a:srgbClr val="932313"/>
                </a:solidFill>
                <a:latin typeface="Corbel" panose="020B0503020204020204" pitchFamily="34" charset="0"/>
              </a:rPr>
              <a:t>N </a:t>
            </a:r>
            <a:r>
              <a:rPr lang="es-ES" sz="4000" b="1" dirty="0" smtClean="0">
                <a:solidFill>
                  <a:srgbClr val="932313"/>
                </a:solidFill>
                <a:latin typeface="Corbel" panose="020B0503020204020204" pitchFamily="34" charset="0"/>
              </a:rPr>
              <a:t>Ú C L E O S     E P I S T É M I C O S:</a:t>
            </a:r>
            <a:r>
              <a:rPr lang="es-ES" sz="4000" b="1" dirty="0" smtClean="0">
                <a:solidFill>
                  <a:schemeClr val="tx1"/>
                </a:solidFill>
                <a:latin typeface="Corbel" panose="020B0503020204020204" pitchFamily="34" charset="0"/>
              </a:rPr>
              <a:t> </a:t>
            </a:r>
            <a:endParaRPr lang="es-ES" sz="4000" b="1" dirty="0">
              <a:solidFill>
                <a:schemeClr val="tx1"/>
              </a:solidFill>
              <a:latin typeface="Corbel" panose="020B0503020204020204" pitchFamily="34" charset="0"/>
            </a:endParaRPr>
          </a:p>
        </p:txBody>
      </p:sp>
      <p:sp>
        <p:nvSpPr>
          <p:cNvPr id="4" name="Marcador de contenido 2"/>
          <p:cNvSpPr txBox="1">
            <a:spLocks/>
          </p:cNvSpPr>
          <p:nvPr/>
        </p:nvSpPr>
        <p:spPr>
          <a:xfrm>
            <a:off x="4107976" y="1671153"/>
            <a:ext cx="5930244" cy="454044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s-ES" dirty="0" smtClean="0"/>
              <a:t> </a:t>
            </a:r>
            <a:r>
              <a:rPr lang="es-ES" sz="2600" b="1" dirty="0" smtClean="0">
                <a:solidFill>
                  <a:schemeClr val="tx1"/>
                </a:solidFill>
                <a:latin typeface="Corbel" panose="020B0503020204020204" pitchFamily="34" charset="0"/>
              </a:rPr>
              <a:t>Momento histórico/analítico</a:t>
            </a:r>
            <a:r>
              <a:rPr lang="es-ES" sz="2600" b="1" dirty="0" smtClean="0">
                <a:latin typeface="Corbel" panose="020B0503020204020204" pitchFamily="34" charset="0"/>
              </a:rPr>
              <a:t>: </a:t>
            </a:r>
            <a:r>
              <a:rPr lang="es-ES" sz="2600" b="1" i="1" dirty="0" smtClean="0">
                <a:solidFill>
                  <a:srgbClr val="002060"/>
                </a:solidFill>
                <a:latin typeface="Corbel" panose="020B0503020204020204" pitchFamily="34" charset="0"/>
              </a:rPr>
              <a:t>Exploración - indagación</a:t>
            </a:r>
            <a:endParaRPr lang="es-ES" sz="2600" b="1" dirty="0" smtClean="0">
              <a:solidFill>
                <a:srgbClr val="002060"/>
              </a:solidFill>
              <a:latin typeface="Corbel" panose="020B0503020204020204" pitchFamily="34" charset="0"/>
            </a:endParaRPr>
          </a:p>
          <a:p>
            <a:pPr marL="45720" indent="0">
              <a:spcBef>
                <a:spcPts val="0"/>
              </a:spcBef>
              <a:buFont typeface="Wingdings 3" charset="2"/>
              <a:buNone/>
            </a:pPr>
            <a:endParaRPr lang="es-ES" sz="2600" dirty="0" smtClean="0">
              <a:latin typeface="Corbel" panose="020B0503020204020204" pitchFamily="34" charset="0"/>
            </a:endParaRPr>
          </a:p>
          <a:p>
            <a:pPr>
              <a:spcBef>
                <a:spcPts val="0"/>
              </a:spcBef>
            </a:pPr>
            <a:r>
              <a:rPr lang="es-ES" sz="2600" b="1" dirty="0" smtClean="0">
                <a:solidFill>
                  <a:schemeClr val="tx1"/>
                </a:solidFill>
                <a:latin typeface="Corbel" panose="020B0503020204020204" pitchFamily="34" charset="0"/>
              </a:rPr>
              <a:t>Momento Iluminativo</a:t>
            </a:r>
            <a:r>
              <a:rPr lang="es-ES" sz="2600" dirty="0" smtClean="0">
                <a:latin typeface="Corbel" panose="020B0503020204020204" pitchFamily="34" charset="0"/>
              </a:rPr>
              <a:t>: </a:t>
            </a:r>
            <a:r>
              <a:rPr lang="es-ES" sz="2600" b="1" i="1" dirty="0" smtClean="0">
                <a:solidFill>
                  <a:srgbClr val="002060"/>
                </a:solidFill>
                <a:latin typeface="Corbel" panose="020B0503020204020204" pitchFamily="34" charset="0"/>
              </a:rPr>
              <a:t>Iluminación – prospección.</a:t>
            </a:r>
            <a:endParaRPr lang="es-ES" sz="2600" b="1" dirty="0" smtClean="0">
              <a:solidFill>
                <a:srgbClr val="002060"/>
              </a:solidFill>
              <a:latin typeface="Corbel" panose="020B0503020204020204" pitchFamily="34" charset="0"/>
            </a:endParaRPr>
          </a:p>
          <a:p>
            <a:pPr marL="45720" indent="0">
              <a:spcBef>
                <a:spcPts val="0"/>
              </a:spcBef>
              <a:buFont typeface="Wingdings 3" charset="2"/>
              <a:buNone/>
            </a:pPr>
            <a:endParaRPr lang="es-ES" sz="2600" dirty="0" smtClean="0">
              <a:latin typeface="Corbel" panose="020B0503020204020204" pitchFamily="34" charset="0"/>
            </a:endParaRPr>
          </a:p>
          <a:p>
            <a:pPr>
              <a:spcBef>
                <a:spcPts val="0"/>
              </a:spcBef>
            </a:pPr>
            <a:r>
              <a:rPr lang="es-ES" sz="2600" b="1" dirty="0" smtClean="0">
                <a:solidFill>
                  <a:schemeClr val="tx1"/>
                </a:solidFill>
                <a:latin typeface="Corbel" panose="020B0503020204020204" pitchFamily="34" charset="0"/>
              </a:rPr>
              <a:t>Momento interpretativo</a:t>
            </a:r>
            <a:r>
              <a:rPr lang="es-ES" sz="2600" dirty="0" smtClean="0">
                <a:latin typeface="Corbel" panose="020B0503020204020204" pitchFamily="34" charset="0"/>
              </a:rPr>
              <a:t>: </a:t>
            </a:r>
            <a:r>
              <a:rPr lang="es-ES" sz="2600" b="1" i="1" dirty="0" smtClean="0">
                <a:solidFill>
                  <a:srgbClr val="002060"/>
                </a:solidFill>
                <a:latin typeface="Corbel" panose="020B0503020204020204" pitchFamily="34" charset="0"/>
              </a:rPr>
              <a:t>Contrastación- hermenéutica</a:t>
            </a:r>
            <a:endParaRPr lang="es-ES" sz="2600" b="1" dirty="0" smtClean="0">
              <a:solidFill>
                <a:srgbClr val="002060"/>
              </a:solidFill>
              <a:latin typeface="Corbel" panose="020B0503020204020204" pitchFamily="34" charset="0"/>
            </a:endParaRPr>
          </a:p>
          <a:p>
            <a:pPr marL="45720" indent="0">
              <a:spcBef>
                <a:spcPts val="0"/>
              </a:spcBef>
              <a:buFont typeface="Wingdings 3" charset="2"/>
              <a:buNone/>
            </a:pPr>
            <a:endParaRPr lang="es-ES" sz="2600" dirty="0" smtClean="0">
              <a:latin typeface="Corbel" panose="020B0503020204020204" pitchFamily="34" charset="0"/>
            </a:endParaRPr>
          </a:p>
          <a:p>
            <a:pPr>
              <a:spcBef>
                <a:spcPts val="0"/>
              </a:spcBef>
            </a:pPr>
            <a:r>
              <a:rPr lang="es-ES" sz="2600" b="1" dirty="0" smtClean="0">
                <a:solidFill>
                  <a:schemeClr val="tx1"/>
                </a:solidFill>
                <a:latin typeface="Corbel" panose="020B0503020204020204" pitchFamily="34" charset="0"/>
              </a:rPr>
              <a:t>Momento proyectivo</a:t>
            </a:r>
            <a:r>
              <a:rPr lang="es-ES" sz="2600" dirty="0" smtClean="0">
                <a:latin typeface="Corbel" panose="020B0503020204020204" pitchFamily="34" charset="0"/>
              </a:rPr>
              <a:t>: </a:t>
            </a:r>
            <a:r>
              <a:rPr lang="es-ES" sz="2600" b="1" i="1" dirty="0" smtClean="0">
                <a:solidFill>
                  <a:srgbClr val="002060"/>
                </a:solidFill>
                <a:latin typeface="Corbel" panose="020B0503020204020204" pitchFamily="34" charset="0"/>
              </a:rPr>
              <a:t>Intervención - creación</a:t>
            </a:r>
            <a:endParaRPr lang="es-ES" sz="2600" b="1" dirty="0">
              <a:solidFill>
                <a:srgbClr val="002060"/>
              </a:solidFill>
              <a:latin typeface="Corbel" panose="020B0503020204020204" pitchFamily="34" charset="0"/>
            </a:endParaRPr>
          </a:p>
        </p:txBody>
      </p:sp>
      <p:graphicFrame>
        <p:nvGraphicFramePr>
          <p:cNvPr id="5" name="Diagrama 4"/>
          <p:cNvGraphicFramePr/>
          <p:nvPr>
            <p:extLst>
              <p:ext uri="{D42A27DB-BD31-4B8C-83A1-F6EECF244321}">
                <p14:modId xmlns:p14="http://schemas.microsoft.com/office/powerpoint/2010/main" val="2453575349"/>
              </p:ext>
            </p:extLst>
          </p:nvPr>
        </p:nvGraphicFramePr>
        <p:xfrm>
          <a:off x="518615" y="1514901"/>
          <a:ext cx="3111689" cy="425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derecha 5"/>
          <p:cNvSpPr/>
          <p:nvPr/>
        </p:nvSpPr>
        <p:spPr>
          <a:xfrm rot="20293591">
            <a:off x="1282888" y="5435221"/>
            <a:ext cx="1842448" cy="661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smtClean="0"/>
              <a:t>M. PROYECTIVO</a:t>
            </a:r>
            <a:endParaRPr lang="es-CO" sz="1100" b="1" dirty="0"/>
          </a:p>
        </p:txBody>
      </p:sp>
    </p:spTree>
    <p:extLst>
      <p:ext uri="{BB962C8B-B14F-4D97-AF65-F5344CB8AC3E}">
        <p14:creationId xmlns:p14="http://schemas.microsoft.com/office/powerpoint/2010/main" val="60549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98540" y="657878"/>
            <a:ext cx="2448307" cy="769441"/>
          </a:xfrm>
          <a:prstGeom prst="rect">
            <a:avLst/>
          </a:prstGeom>
          <a:noFill/>
        </p:spPr>
        <p:txBody>
          <a:bodyPr wrap="none" rtlCol="0">
            <a:spAutoFit/>
          </a:bodyPr>
          <a:lstStyle/>
          <a:p>
            <a:r>
              <a:rPr lang="es-ES" sz="4400" dirty="0" smtClean="0"/>
              <a:t>DIALOGO</a:t>
            </a:r>
            <a:endParaRPr lang="es-ES" sz="4400" dirty="0"/>
          </a:p>
        </p:txBody>
      </p:sp>
      <p:sp>
        <p:nvSpPr>
          <p:cNvPr id="3" name="CuadroTexto 2"/>
          <p:cNvSpPr txBox="1"/>
          <p:nvPr/>
        </p:nvSpPr>
        <p:spPr>
          <a:xfrm>
            <a:off x="5401664" y="2432620"/>
            <a:ext cx="184666" cy="369332"/>
          </a:xfrm>
          <a:prstGeom prst="rect">
            <a:avLst/>
          </a:prstGeom>
          <a:noFill/>
        </p:spPr>
        <p:txBody>
          <a:bodyPr wrap="none" rtlCol="0">
            <a:spAutoFit/>
          </a:bodyPr>
          <a:lstStyle/>
          <a:p>
            <a:r>
              <a:rPr lang="es-ES" dirty="0" smtClean="0"/>
              <a:t>                </a:t>
            </a:r>
            <a:endParaRPr lang="es-ES" dirty="0"/>
          </a:p>
        </p:txBody>
      </p:sp>
      <p:sp>
        <p:nvSpPr>
          <p:cNvPr id="4" name="CuadroTexto 3"/>
          <p:cNvSpPr txBox="1"/>
          <p:nvPr/>
        </p:nvSpPr>
        <p:spPr>
          <a:xfrm>
            <a:off x="3458289" y="2524417"/>
            <a:ext cx="2134118" cy="369332"/>
          </a:xfrm>
          <a:prstGeom prst="rect">
            <a:avLst/>
          </a:prstGeom>
          <a:noFill/>
        </p:spPr>
        <p:txBody>
          <a:bodyPr wrap="none" rtlCol="0">
            <a:spAutoFit/>
          </a:bodyPr>
          <a:lstStyle/>
          <a:p>
            <a:r>
              <a:rPr lang="es-ES" dirty="0" smtClean="0"/>
              <a:t>***********************</a:t>
            </a:r>
            <a:endParaRPr lang="es-ES" dirty="0"/>
          </a:p>
        </p:txBody>
      </p:sp>
    </p:spTree>
    <p:extLst>
      <p:ext uri="{BB962C8B-B14F-4D97-AF65-F5344CB8AC3E}">
        <p14:creationId xmlns:p14="http://schemas.microsoft.com/office/powerpoint/2010/main" val="371031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5915" y="321972"/>
            <a:ext cx="7547020" cy="461665"/>
          </a:xfrm>
          <a:prstGeom prst="rect">
            <a:avLst/>
          </a:prstGeom>
          <a:noFill/>
        </p:spPr>
        <p:txBody>
          <a:bodyPr wrap="square" rtlCol="0">
            <a:spAutoFit/>
          </a:bodyPr>
          <a:lstStyle/>
          <a:p>
            <a:pPr algn="ctr"/>
            <a:r>
              <a:rPr lang="es-CO" sz="2400" b="1" dirty="0" smtClean="0"/>
              <a:t>OPORTUNIDAD Y EXIGENCIAS</a:t>
            </a:r>
            <a:endParaRPr lang="es-CO" sz="2400" b="1" dirty="0"/>
          </a:p>
        </p:txBody>
      </p:sp>
      <p:sp>
        <p:nvSpPr>
          <p:cNvPr id="3" name="CuadroTexto 2"/>
          <p:cNvSpPr txBox="1"/>
          <p:nvPr/>
        </p:nvSpPr>
        <p:spPr>
          <a:xfrm>
            <a:off x="386366" y="1236372"/>
            <a:ext cx="8950817" cy="5016758"/>
          </a:xfrm>
          <a:prstGeom prst="rect">
            <a:avLst/>
          </a:prstGeom>
          <a:noFill/>
        </p:spPr>
        <p:txBody>
          <a:bodyPr wrap="square" rtlCol="0">
            <a:spAutoFit/>
          </a:bodyPr>
          <a:lstStyle/>
          <a:p>
            <a:pPr marL="457200" indent="-457200">
              <a:buFont typeface="+mj-lt"/>
              <a:buAutoNum type="arabicParenR"/>
            </a:pPr>
            <a:r>
              <a:rPr lang="es-CO" sz="2000" dirty="0" smtClean="0"/>
              <a:t>La propuesta nos permite revisar la modalidad y horizontes de la Evangelización para el mundo de hoy.</a:t>
            </a:r>
          </a:p>
          <a:p>
            <a:pPr marL="457200" indent="-457200">
              <a:buFont typeface="+mj-lt"/>
              <a:buAutoNum type="arabicParenR"/>
            </a:pPr>
            <a:endParaRPr lang="es-CO" sz="2000" dirty="0"/>
          </a:p>
          <a:p>
            <a:pPr marL="457200" indent="-457200">
              <a:buFont typeface="+mj-lt"/>
              <a:buAutoNum type="arabicParenR"/>
            </a:pPr>
            <a:r>
              <a:rPr lang="es-CO" sz="2000" dirty="0" smtClean="0"/>
              <a:t>Nos ofrece la posibilidad de revisar los actuales procesos de formación de los seminarios.</a:t>
            </a:r>
          </a:p>
          <a:p>
            <a:pPr marL="457200" indent="-457200">
              <a:buFont typeface="+mj-lt"/>
              <a:buAutoNum type="arabicParenR"/>
            </a:pPr>
            <a:endParaRPr lang="es-CO" sz="2000" dirty="0" smtClean="0"/>
          </a:p>
          <a:p>
            <a:pPr marL="457200" indent="-457200">
              <a:buFont typeface="+mj-lt"/>
              <a:buAutoNum type="arabicParenR"/>
            </a:pPr>
            <a:r>
              <a:rPr lang="es-CO" sz="2000" dirty="0" smtClean="0"/>
              <a:t>Nos permite repensar la formación teológica de presbíteros, diáconos permanentes, religiosos(as) y laicos(as) en coherencia con la evangelización renovada.</a:t>
            </a:r>
          </a:p>
          <a:p>
            <a:pPr marL="457200" indent="-457200">
              <a:buFont typeface="+mj-lt"/>
              <a:buAutoNum type="arabicParenR"/>
            </a:pPr>
            <a:endParaRPr lang="es-CO" sz="2000" dirty="0"/>
          </a:p>
          <a:p>
            <a:pPr marL="457200" indent="-457200">
              <a:buFont typeface="+mj-lt"/>
              <a:buAutoNum type="arabicParenR"/>
            </a:pPr>
            <a:r>
              <a:rPr lang="es-CO" sz="2000" dirty="0" smtClean="0"/>
              <a:t>Igualmente nos ofrece la posibilidad de ponernos en sintonía con las exigencias que el papa Francisco nos está planteando y que el contexto actual del mundo nos está urgiendo</a:t>
            </a:r>
          </a:p>
          <a:p>
            <a:pPr marL="457200" indent="-457200">
              <a:buFont typeface="+mj-lt"/>
              <a:buAutoNum type="arabicParenR"/>
            </a:pPr>
            <a:endParaRPr lang="es-CO" sz="2000" dirty="0" smtClean="0"/>
          </a:p>
          <a:p>
            <a:pPr marL="457200" indent="-457200">
              <a:buFont typeface="+mj-lt"/>
              <a:buAutoNum type="arabicParenR"/>
            </a:pPr>
            <a:r>
              <a:rPr lang="es-CO" sz="2000" dirty="0" smtClean="0"/>
              <a:t>Finalmente la propuesta nos permite verificar si hay respuesta adecuada a lo que las comunidades esperan.</a:t>
            </a:r>
            <a:endParaRPr lang="es-CO" sz="2000" dirty="0"/>
          </a:p>
        </p:txBody>
      </p:sp>
    </p:spTree>
    <p:extLst>
      <p:ext uri="{BB962C8B-B14F-4D97-AF65-F5344CB8AC3E}">
        <p14:creationId xmlns:p14="http://schemas.microsoft.com/office/powerpoint/2010/main" val="354045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82602" y="347730"/>
            <a:ext cx="2472745" cy="461665"/>
          </a:xfrm>
          <a:prstGeom prst="rect">
            <a:avLst/>
          </a:prstGeom>
          <a:gradFill flip="none" rotWithShape="1">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rtlCol="0">
            <a:spAutoFit/>
          </a:bodyPr>
          <a:lstStyle/>
          <a:p>
            <a:pPr algn="ctr"/>
            <a:r>
              <a:rPr lang="es-CO" sz="2400" b="1" dirty="0" smtClean="0">
                <a:latin typeface="Corbel" panose="020B0503020204020204" pitchFamily="34" charset="0"/>
              </a:rPr>
              <a:t>DIÁLOGO</a:t>
            </a:r>
            <a:endParaRPr lang="es-CO" sz="2400" b="1" dirty="0">
              <a:latin typeface="Corbel" panose="020B0503020204020204" pitchFamily="34" charset="0"/>
            </a:endParaRPr>
          </a:p>
        </p:txBody>
      </p:sp>
      <p:sp>
        <p:nvSpPr>
          <p:cNvPr id="3" name="CuadroTexto 2"/>
          <p:cNvSpPr txBox="1"/>
          <p:nvPr/>
        </p:nvSpPr>
        <p:spPr>
          <a:xfrm>
            <a:off x="343027" y="1138451"/>
            <a:ext cx="9311426" cy="2031325"/>
          </a:xfrm>
          <a:prstGeom prst="rect">
            <a:avLst/>
          </a:prstGeom>
          <a:noFill/>
        </p:spPr>
        <p:txBody>
          <a:bodyPr wrap="square" rtlCol="0">
            <a:spAutoFit/>
          </a:bodyPr>
          <a:lstStyle/>
          <a:p>
            <a:pPr marL="285750" indent="-285750">
              <a:buFont typeface="Wingdings" panose="05000000000000000000" pitchFamily="2" charset="2"/>
              <a:buChar char="§"/>
            </a:pPr>
            <a:endParaRPr lang="es-CO" dirty="0" smtClean="0"/>
          </a:p>
          <a:p>
            <a:endParaRPr lang="es-CO" dirty="0"/>
          </a:p>
          <a:p>
            <a:endParaRPr lang="es-CO" dirty="0" smtClean="0"/>
          </a:p>
          <a:p>
            <a:endParaRPr lang="es-CO" dirty="0"/>
          </a:p>
          <a:p>
            <a:endParaRPr lang="es-CO" dirty="0" smtClean="0"/>
          </a:p>
          <a:p>
            <a:endParaRPr lang="es-CO" dirty="0"/>
          </a:p>
          <a:p>
            <a:endParaRPr lang="es-CO" dirty="0"/>
          </a:p>
        </p:txBody>
      </p:sp>
    </p:spTree>
    <p:extLst>
      <p:ext uri="{BB962C8B-B14F-4D97-AF65-F5344CB8AC3E}">
        <p14:creationId xmlns:p14="http://schemas.microsoft.com/office/powerpoint/2010/main" val="4082605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223493"/>
            <a:ext cx="8284284" cy="5909309"/>
          </a:xfrm>
          <a:prstGeom prst="rect">
            <a:avLst/>
          </a:prstGeom>
          <a:noFill/>
        </p:spPr>
        <p:txBody>
          <a:bodyPr wrap="square" rtlCol="0">
            <a:spAutoFit/>
          </a:bodyPr>
          <a:lstStyle/>
          <a:p>
            <a:pPr algn="just"/>
            <a:r>
              <a:rPr lang="es-CO" sz="2400" dirty="0" smtClean="0"/>
              <a:t>El </a:t>
            </a:r>
            <a:r>
              <a:rPr lang="es-CO" sz="2400" dirty="0" smtClean="0"/>
              <a:t>CONCILIO VATICANO II realiza </a:t>
            </a:r>
            <a:r>
              <a:rPr lang="es-CO" sz="2400" dirty="0" smtClean="0"/>
              <a:t>el giro de una Teología ontológica y </a:t>
            </a:r>
            <a:r>
              <a:rPr lang="es-CO" sz="2400" dirty="0" smtClean="0"/>
              <a:t>apologética </a:t>
            </a:r>
            <a:r>
              <a:rPr lang="es-CO" sz="2400" dirty="0" smtClean="0"/>
              <a:t>hacia la “Pastoralidad”, entendida </a:t>
            </a:r>
            <a:r>
              <a:rPr lang="es-CO" sz="2400" dirty="0" smtClean="0"/>
              <a:t>como</a:t>
            </a:r>
            <a:r>
              <a:rPr lang="es-CO" sz="2400" dirty="0"/>
              <a:t> </a:t>
            </a:r>
            <a:r>
              <a:rPr lang="es-CO" sz="2400" dirty="0" smtClean="0"/>
              <a:t>el </a:t>
            </a:r>
            <a:r>
              <a:rPr lang="es-CO" sz="2400" dirty="0"/>
              <a:t>arte de hacer acceder a las mujeres y a los hombres de este tiempo a la única fuente evangélica…El cuerpo conciliar orientó a una doble escucha del Evangelio de Dios: en las Escrituras y la tradición como también en aquello que se revela como verdaderamente humano hoy”. </a:t>
            </a:r>
            <a:r>
              <a:rPr lang="es-CO" sz="2400" dirty="0" smtClean="0"/>
              <a:t>(</a:t>
            </a:r>
            <a:r>
              <a:rPr lang="fr-FR" sz="2400" dirty="0" smtClean="0"/>
              <a:t>Ch</a:t>
            </a:r>
            <a:r>
              <a:rPr lang="fr-FR" sz="2400" dirty="0"/>
              <a:t>. </a:t>
            </a:r>
            <a:r>
              <a:rPr lang="fr-FR" sz="2400" dirty="0" err="1"/>
              <a:t>Theobald</a:t>
            </a:r>
            <a:r>
              <a:rPr lang="fr-FR" sz="2400" dirty="0"/>
              <a:t>, </a:t>
            </a:r>
            <a:r>
              <a:rPr lang="fr-FR" sz="2400" i="1" dirty="0"/>
              <a:t>La réception du concile Vatican II. I. Accéder a la source, </a:t>
            </a:r>
            <a:r>
              <a:rPr lang="fr-FR" sz="2400" dirty="0"/>
              <a:t>Les Éditions du Cerf., </a:t>
            </a:r>
            <a:r>
              <a:rPr lang="fr-FR" sz="2400" dirty="0" err="1"/>
              <a:t>París</a:t>
            </a:r>
            <a:r>
              <a:rPr lang="fr-FR" sz="2400" dirty="0"/>
              <a:t> 2009, p. 697</a:t>
            </a:r>
            <a:r>
              <a:rPr lang="fr-FR" sz="2400" dirty="0" smtClean="0"/>
              <a:t>.)</a:t>
            </a:r>
          </a:p>
          <a:p>
            <a:pPr algn="just"/>
            <a:endParaRPr lang="fr-FR" sz="2400" dirty="0"/>
          </a:p>
          <a:p>
            <a:pPr algn="just"/>
            <a:r>
              <a:rPr lang="fr-FR" sz="2400" dirty="0" err="1" smtClean="0"/>
              <a:t>Consecuentemente</a:t>
            </a:r>
            <a:r>
              <a:rPr lang="fr-FR" sz="2400" dirty="0" smtClean="0"/>
              <a:t> el </a:t>
            </a:r>
            <a:r>
              <a:rPr lang="fr-FR" sz="2400" dirty="0" err="1" smtClean="0"/>
              <a:t>Decreto</a:t>
            </a:r>
            <a:r>
              <a:rPr lang="fr-FR" sz="2400" dirty="0" smtClean="0"/>
              <a:t> sobre la </a:t>
            </a:r>
            <a:r>
              <a:rPr lang="fr-FR" sz="2400" dirty="0" err="1" smtClean="0"/>
              <a:t>Formaci</a:t>
            </a:r>
            <a:r>
              <a:rPr lang="fr-FR" sz="2400" dirty="0" err="1" smtClean="0"/>
              <a:t>ón</a:t>
            </a:r>
            <a:r>
              <a:rPr lang="fr-FR" sz="2400" dirty="0" smtClean="0"/>
              <a:t> Sacerdotal </a:t>
            </a:r>
            <a:r>
              <a:rPr lang="fr-FR" sz="2400" i="1" dirty="0" err="1" smtClean="0"/>
              <a:t>Optatam</a:t>
            </a:r>
            <a:r>
              <a:rPr lang="fr-FR" sz="2400" i="1" dirty="0" smtClean="0"/>
              <a:t> </a:t>
            </a:r>
            <a:r>
              <a:rPr lang="fr-FR" sz="2400" i="1" dirty="0" err="1" smtClean="0"/>
              <a:t>Totius</a:t>
            </a:r>
            <a:r>
              <a:rPr lang="fr-FR" sz="2400" i="1" dirty="0" smtClean="0"/>
              <a:t> </a:t>
            </a:r>
            <a:r>
              <a:rPr lang="fr-FR" sz="2400" dirty="0" err="1" smtClean="0"/>
              <a:t>señala</a:t>
            </a:r>
            <a:r>
              <a:rPr lang="fr-FR" sz="2400" dirty="0" smtClean="0"/>
              <a:t> que </a:t>
            </a:r>
            <a:r>
              <a:rPr lang="fr-FR" sz="2400" dirty="0" err="1" smtClean="0"/>
              <a:t>todos</a:t>
            </a:r>
            <a:r>
              <a:rPr lang="fr-FR" sz="2400" dirty="0" smtClean="0"/>
              <a:t> las </a:t>
            </a:r>
            <a:r>
              <a:rPr lang="fr-FR" sz="2400" dirty="0" err="1" smtClean="0"/>
              <a:t>dimensiones</a:t>
            </a:r>
            <a:r>
              <a:rPr lang="fr-FR" sz="2400" dirty="0" smtClean="0"/>
              <a:t> de la </a:t>
            </a:r>
            <a:r>
              <a:rPr lang="fr-FR" sz="2400" dirty="0" err="1" smtClean="0"/>
              <a:t>formación</a:t>
            </a:r>
            <a:r>
              <a:rPr lang="fr-FR" sz="2400" dirty="0" smtClean="0"/>
              <a:t> han de </a:t>
            </a:r>
            <a:r>
              <a:rPr lang="fr-FR" sz="2400" dirty="0" err="1" smtClean="0"/>
              <a:t>orientarse</a:t>
            </a:r>
            <a:r>
              <a:rPr lang="fr-FR" sz="2400" dirty="0" smtClean="0"/>
              <a:t>  </a:t>
            </a:r>
            <a:r>
              <a:rPr lang="fr-FR" sz="2400" dirty="0" err="1" smtClean="0"/>
              <a:t>conjuntamente</a:t>
            </a:r>
            <a:r>
              <a:rPr lang="fr-FR" sz="2400" dirty="0" smtClean="0"/>
              <a:t> a </a:t>
            </a:r>
            <a:r>
              <a:rPr lang="fr-FR" sz="2400" dirty="0" err="1" smtClean="0"/>
              <a:t>esta</a:t>
            </a:r>
            <a:r>
              <a:rPr lang="fr-FR" sz="2400" dirty="0" smtClean="0"/>
              <a:t> </a:t>
            </a:r>
            <a:r>
              <a:rPr lang="fr-FR" sz="2400" dirty="0" err="1" smtClean="0"/>
              <a:t>finalidad</a:t>
            </a:r>
            <a:r>
              <a:rPr lang="fr-FR" sz="2400" dirty="0" smtClean="0"/>
              <a:t> pastoral  (OT 4).</a:t>
            </a:r>
            <a:endParaRPr lang="es-ES_tradnl" sz="2400" dirty="0"/>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352" y="2550016"/>
            <a:ext cx="3546288" cy="3105355"/>
          </a:xfrm>
          <a:prstGeom prst="rect">
            <a:avLst/>
          </a:prstGeom>
          <a:ln>
            <a:noFill/>
          </a:ln>
          <a:effectLst>
            <a:outerShdw blurRad="292100" dist="139700" dir="2700000" algn="tl" rotWithShape="0">
              <a:srgbClr val="333333">
                <a:alpha val="65000"/>
              </a:srgbClr>
            </a:outerShdw>
          </a:effectLst>
        </p:spPr>
      </p:pic>
      <p:sp>
        <p:nvSpPr>
          <p:cNvPr id="6" name="CuadroTexto 5"/>
          <p:cNvSpPr txBox="1"/>
          <p:nvPr/>
        </p:nvSpPr>
        <p:spPr>
          <a:xfrm>
            <a:off x="2586507" y="500130"/>
            <a:ext cx="4494727" cy="369332"/>
          </a:xfrm>
          <a:prstGeom prst="rect">
            <a:avLst/>
          </a:prstGeom>
          <a:noFill/>
        </p:spPr>
        <p:txBody>
          <a:bodyPr wrap="square" rtlCol="0">
            <a:spAutoFit/>
          </a:bodyPr>
          <a:lstStyle/>
          <a:p>
            <a:endParaRPr lang="es-CO" dirty="0"/>
          </a:p>
        </p:txBody>
      </p:sp>
      <p:sp>
        <p:nvSpPr>
          <p:cNvPr id="7" name="CuadroTexto 6"/>
          <p:cNvSpPr txBox="1"/>
          <p:nvPr/>
        </p:nvSpPr>
        <p:spPr>
          <a:xfrm>
            <a:off x="1815922" y="346242"/>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010425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26524" y="268236"/>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
        <p:nvSpPr>
          <p:cNvPr id="3" name="CuadroTexto 2"/>
          <p:cNvSpPr txBox="1"/>
          <p:nvPr/>
        </p:nvSpPr>
        <p:spPr>
          <a:xfrm>
            <a:off x="218942" y="1390918"/>
            <a:ext cx="6775178" cy="4985980"/>
          </a:xfrm>
          <a:prstGeom prst="rect">
            <a:avLst/>
          </a:prstGeom>
          <a:noFill/>
        </p:spPr>
        <p:txBody>
          <a:bodyPr wrap="square" rtlCol="0">
            <a:spAutoFit/>
          </a:bodyPr>
          <a:lstStyle/>
          <a:p>
            <a:r>
              <a:rPr lang="es-CO" sz="2000" b="1" dirty="0" smtClean="0"/>
              <a:t>La recepción del Concilio Vaticano II realizada por el </a:t>
            </a:r>
            <a:r>
              <a:rPr lang="es-CO" sz="2000" b="1" dirty="0" smtClean="0"/>
              <a:t>EPISCOPADO LATINOAMERICANO en </a:t>
            </a:r>
            <a:r>
              <a:rPr lang="es-CO" sz="2000" b="1" dirty="0" smtClean="0"/>
              <a:t>las conferencias generales de: Medellín, Puebla, Santo Domingo y Aparecida, con los siguientes énfasis:</a:t>
            </a:r>
          </a:p>
          <a:p>
            <a:endParaRPr lang="es-CO" sz="2000" b="1" dirty="0"/>
          </a:p>
          <a:p>
            <a:pPr marL="285750" indent="-285750">
              <a:buFont typeface="Wingdings" panose="05000000000000000000" pitchFamily="2" charset="2"/>
              <a:buChar char="v"/>
            </a:pPr>
            <a:r>
              <a:rPr lang="es-CO" sz="2000" b="1" dirty="0" smtClean="0"/>
              <a:t>La urgencia de actualizar los estudios de acuerdo con las orientaciones del Concilio, teniendo en </a:t>
            </a:r>
            <a:r>
              <a:rPr lang="es-CO" sz="2000" b="1" dirty="0" smtClean="0"/>
              <a:t>cuenta </a:t>
            </a:r>
            <a:r>
              <a:rPr lang="es-CO" sz="2000" b="1" dirty="0" smtClean="0"/>
              <a:t>la situación actual del continente.</a:t>
            </a:r>
          </a:p>
          <a:p>
            <a:endParaRPr lang="es-CO" sz="2000" b="1" dirty="0" smtClean="0"/>
          </a:p>
          <a:p>
            <a:pPr marL="285750" indent="-285750">
              <a:buFont typeface="Wingdings" panose="05000000000000000000" pitchFamily="2" charset="2"/>
              <a:buChar char="v"/>
            </a:pPr>
            <a:r>
              <a:rPr lang="es-CO" sz="2000" b="1" dirty="0" smtClean="0"/>
              <a:t>Formación Integral que disponga para la formación permanente del sacerdote.</a:t>
            </a:r>
          </a:p>
          <a:p>
            <a:endParaRPr lang="es-CO" sz="2000" b="1" dirty="0" smtClean="0"/>
          </a:p>
          <a:p>
            <a:pPr marL="285750" indent="-285750">
              <a:buFont typeface="Wingdings" panose="05000000000000000000" pitchFamily="2" charset="2"/>
              <a:buChar char="v"/>
            </a:pPr>
            <a:r>
              <a:rPr lang="es-CO" sz="2000" b="1" dirty="0" smtClean="0"/>
              <a:t>El seminario debe ofrecer una formación seria y profunda, atenta al contexto cultural de nuestro tiempo.</a:t>
            </a:r>
          </a:p>
          <a:p>
            <a:pPr marL="285750" indent="-285750">
              <a:buFont typeface="Wingdings" panose="05000000000000000000" pitchFamily="2" charset="2"/>
              <a:buChar char="v"/>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120" y="4587822"/>
            <a:ext cx="2167165" cy="210082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242" y="4480947"/>
            <a:ext cx="1905000" cy="2314575"/>
          </a:xfrm>
          <a:prstGeom prst="rect">
            <a:avLst/>
          </a:prstGeom>
        </p:spPr>
      </p:pic>
      <p:sp>
        <p:nvSpPr>
          <p:cNvPr id="6" name="AutoShape 2" descr="data:image/jpeg;base64,/9j/4AAQSkZJRgABAQAAAQABAAD/2wCEAAkGBxQSERUUEhQUFBUUFRQVFBUUFBQUFRcUFBYXGBYUFBUYHSggGBolHBUUITEhJSksLi4uFx8zODMsNygtLisBCgoKDg0OGhAQGywkHCQsLCwsLCwsLCwsLCwsLCwsLCwsLCwsLCwsLCwsLCwsLCwsLCwsLCwsLCwsLCwsLCwsLP/AABEIAQMAwgMBEQACEQEDEQH/xAAbAAABBQEBAAAAAAAAAAAAAAABAAIDBAUGB//EAEoQAAIBAgQCBQUNBQUIAwAAAAECAwARBBIhMQUGEyIyQVEUYXGSsgcVIzNCVHJzgZGxwdFSU3Sh4RYkJTTwQ0RjZIKTo7M1otL/xAAaAQADAQEBAQAAAAAAAAAAAAAAAQIDBAUG/8QANhEAAgECBAQEAwcFAQEBAAAAAAECAxEEEiExEzJBUQUUInFSYbEzQoGRocHwIyQ0ctHhUxX/2gAMAwEAAhEDEQA/AOfZjeqPtBpY0AhXNTewotReoCx8aL3FmTe4sx8aLILruLMfGiwXXcWY+NFkF13FmPjRoF13FmPjRdILruHMaMwXXcWY+NGYLr4hZjRmC67izGiyC67gz+ejYLruLP56MwXXcQk84pp3Ho+ouk89OwZV3FnPiKLBZ9w9J5xRYVn3B0h8RSzDs+4s58RRmCz7hzHxozBBuOlw3NK9wUWr3Fc0DJlbSmSQsNaZQDQB2HubQB5prgH4NdxfvFZTPO8Rm4RTR6EmCQfIQ/8ASP0rC7PH4s5dQyYdB/s09UfpTzSDPPuBcIh+Qnqj9KWdjzT7hbDxjdYx9g7r/pRnYs0+44YeI/Ij+5TTzSDPPuJIISbBYyRqRlS49IozS6izz7j2wsY3RABuSi2HpNGYOJPuOXCx/u09Re6i7FxJdweRx/u09Rad2HEn3GthI726NL+GVf8AXfSzSDiy7gOBiGpjiAG91GnpovIfEn3EmFhIBCRMDsQqkffRdhnn3E/D4e+KP1BTTkJ1Zr7xG/CoRqYotN7otPNIXGn8TCOEwfuov+2v6UZpBxqvcf70wfuYvUX9KM8g41XuwHg8H7mL/tr+lGYONU7gPB4P3MXqL+lGYOPU+IYeDwfuIu75C/pQpFcad1qeL8RW00oAAAkkAA8AxFaxufT0neC1K9UWTLtTJIm3pFDaaA7b3LR8NN9Wv4iomeZ4ryo9FrA8VbCKXoGRjx7hSsN3sVeK4EyqAth2wb3F7qQLfaaMoQuhYDh2R85Opz6XFrM1/wAKstz0sV0wMgAAVLqTdw+V5AWBte11Pdr32oukHESGS8IlZCHe9zqM5Ay2F1sO8GjOuw+NHsOh4diNQZSNx2tzZgrDzC4081F7g6kX0FBw/EAXMhzC2W77dYXv431pBmj2GScOxFtGschXWQkk3F2B7hcX3oFmj2NDEYZngRSQWGQm50fIRcMR4007EZtTO8gxF7hgoLlgqsoy9nVrABtA2g8arOjRVY22D734kFQJWK2BPX1zWXra/J0bTz0Zrj4sOqFPw/E6BWJ6rBryXGYh7g67WKUBxYdjehWyi+4Av93dUvc5pavQeDSJsw2oGKgBlStypbo8J4n8fN9dN/7GrpR9VR+zj7FamaEy7UySJt6RQ2mgO29yz42f6C/iKiZ5nivLE9Gy1geKtkQ4lXyMU7WU5fHfuoBmP5NibsBmysWPWtfW+/5eFNG6cbFjH4JmaKy5gqkN2Sbm2vW9FME0ivDHiHFxmABftFSR2lVkHcACPuoH6bksUeIy6lr6C4cEZRvpbtH+VAnlAgxOZrF7rlK5mFstm0J732ufRQK8Ow18PiiovmJU3TrCwNzcyjv3FvRQS8t9C08cphYG5bpEKgkZyoIJBPpB+y1AlYjxUeJdzZXRDYWDqPC+vdtagpNEaw4oLcEg3tlBW2T5TAdzb6+egd4vdDZExZIy5stiFzMpNirZcwI7QOXWnddhrJ2Hzw4pb5XY3PeVJAB0tYaUXF6GExYm4Zix1Ia2UEJ1bZPP2qLkvKggYstYZlU23ykgdW/oNg1JitEnwaYjOBISVF77ZSo0F+8vSsDy2NalcxFehMBppLccuZHhPE/j5vrZT97tXStj6ujyL2K1M0Jl2pkkLHWkUKmgO19yw/Cz/QX2qiZ5nivLE9GFYHjLYda+9IBpX8/50risxwWjMFmEijMK7EFFFw1Y40XCzE5ouFmNU/1ozCsx1qMwWYb0XBpjPHzm/wDKi4rsaaMxSux6UXJdwi3hRmBJ2Bb/AF6KLjsx2amSAmmhgB29NJbjlujwniZ+Hm+tl9tq6UfV0eRexWpmhMu1MkhO9IoVAHb+5YPhJ/oL7VTV2PK8X2R1cPE5DjpMPZcixhgflXNZWvE4JUY8DP1M2Xmsx49oJABD1VDDtByL6nwqox9JssJmoZ47nS8QxJSKSRbXVCwB2JFZRWpxKm5TjFM5XB8zYp4XmaOEKsZdbP1sw2unhWkoo76mEUaih3aLeJ5oZcNA4QNPiLZIxoD4k+anwjJ4PNVlBSsluyJubGGIWDKrNlPSMGOUSBSxVR3gWo4ZSwl6Tqdtg4DnMSYWaXIOlhUt0eY2YbAjxo4YqmBlGcV0dh2I5rdjHHh4elmeMSMM1kTNsCT30cMPK2csz0TaCnMsohnMuHaKaFS2U3MbAW2cad+1PhCeHjKUUnoyOHmfEeTvPJAiosQkUh82Yk9kjdalx+RTwqU+HfU0uK8daLBLiQgJYISpOgz2/rWaWplSw/Er8K5m8Y5oxGH6zYVTGSojYydosoOw1qnGxrSwkKkpRzbGnxnjRw+FEzoM7BbJf5bd3oABpKFzClRUqvDTK7c2xjBpiSt8/VWMHrGTYr99Vwy5YX+o4XK0XMmJRkOJwuSOQgBkJcrfbMBRZLQvysMrSnqTSc2qj4kSLZcOUClTrIXFxYHbajIiPJTeTK3rcrDmydAr4jCmOFyAHDXYA2sSO+rsmavBUnpCV3YtYbmkHGPh3AA2jYHtGwOvpBFGS5nLAuVJVY9C9y9xc4gOWUIUlKaHcKTrUzSizGvQcGjx/iR+Hm+tl9tq36H0lH7OPsV6RoTLtTJIm3pFDaAO49y4fCYj6Ef41NbY8rxfZGxi4sRDxCSdIDKrIq6MBtWSlaByxySoZWyhiuXMTiZp26sSyiM3frG4A0Uja1qqM/SbwxVOlBRtc2OHic4OWGdD0kaOisNVkHySD41lF66mFTLxlOL0ZzvDeEyCGRDhJFlMLjpS9wxJ7IS+l61kdFasnVi82l0LB8MxMUYkMZacgQwrYZYYhoZD4E3IFPiIdTEUZVHbSK3+YoOAYiGeFXjVgBKWkjuxLMjXLse+5o4hcsTSnTck7f8ACJuWZTgUkRHWUZ1kQCxeMtpRxEVPGR4ttLO1vkXk4fiMOVmSJ5EmgRJUTSWNspBI8Dt6LUcSxnOrSqZqb3ve5VwvBcS0U8mWcJ0ZWKKWQyOxJF81/C16OIVOvRjkpq1+oMJw0+SzomFxCSmBQzOcyyHMOyv307qxnUkuOp5la5d4hPPNgDB5LOrIsViwFmyn5IqVa5LpwhXU1Na/MZjpZji43kws0sUCKI1Vd3CXJ89vyqm4lqFLhu0lf3LHHBiMZiIBHDlSNRKRMCqZ2GqMba2qYySIwzpUKc3J3k+xk+8WJzSRdHlZJPKYrXMRbvUNaw2281VxF3NeNRUFO+rOhXjGNmKLHhzAQw6R5RmAA3yjvqWk9TkdKjBtuRl4zgEs8uOsvWzxSREghXZBr5t6WZbHTDFxhCmvf6FjiONxeMj8n8laMtlEkjnqi25GlvuqtDOlRpYeaqqV9NiL+zLSS4lSGVgIzDIQR10A7J8NKamU8VljFpq3Y1+Q8JJHHKJVZW6Unrd+guRUVHmMMZWU5I8uxw+Fl+sk9s1tayR7lLkXsQ0Fky7UySJjSKBTQmdx7lPxk/0I/wATWVU8zxblR6LmrmR4sdg3plCY1MhJo5vmDmdoJOijRWYLncySdGiju17ya1prQ66WHzq5WHN8hWAph3zTF1CO2TVdilxqu59FVw0Pya9WppcC4u03SiVOikhe0gBuvZJuD6KTpKxnWw6hCL7oyF5yLSLlgzRu5VSHBmIBtmyDXL6acaZt5O6v8i5y3i2JxjMzNkncqHOwC3y6bClKmrk4milw4x3sUoOcJjGszYYiDNZnVwSDsSF3tVqmjXyUc7jf1FtOa3MswEIMUBzNKH2TJdTbvY+AqeGrmE8HHLG8tSPhvODSTJG8BUSDMpVw7BbXvIq3y7UcNGlTBRjJtS1SJOF82GeRvg1ESs+ZhKOlTo/lPGdr67UKmiJYVJX/AGI8NzqXlRTA4SW4Rg2Z7D5RjGoU6anxo4aK8l6c17Ea86S5GkOFAjSTo3fpLW6wW6i1ybG9HDCWAtJQzasji43JHjcS8oYRJGpK575VsMjIO9muL+mrVPQ0nQi6EYrfX9zQ4Xzd00yxSQSRlxdDcMbHbpFGqfbUSpowqYRxp3TOmrI5A047ky2BTW4/vI8Gx/xsv1kntmulbH1lPkXsQUyyZdqZJH3mkUMpoT2O49ysdef6Ef4msqux5ni3Kj0MCuZHjR2H2pjDSZnJNM57j3LXlEqzRvkkTQkoHUjcEqe8eNXF2OyjiVBOL7Cj5eYPh3adnMDyOzMurFxawt2QBpanxA8zZP5lvhnCeilxDswYTuGy2tYZbHelnJq1s8Yx7IycHyi0Mh6OfJEXDZQgMgAN8mfuXzU1UN3jIyio21saOA4T0IxRDZumaSQALa2ZTpRmuYSrOTi/hOd4Fy7PLhY43meOEkl4SnWHWPVDfs9/21am7HZWxMY1XNLU6DCcsIhxIZsyYiwy2tkVVsLHx2pZjkqYl+m6KnBOV5IHX4e8SkkKsYDs1jbpH3Nr3t5qM5rWxkZ39OrW5GvKDNMJJ5Q4XOBljCO2cEWkYaNa/h3Cp4gvNLLZIXBeVZcPKMs6iIOGOWO0rgbIz+HopqYquKjVp5dblgcsHyOTD9ICXlaQMV2BYNlNGYHiU6sZa6IfieVxI85Z9JokjyhTcFLWa/ftVKpoT5txil0TI+XuXJsO65pUMa3NlQh5GOl5H3Nh3VLmXXxNOosqTudNesrnEPqo7kSYL01uV1R4JjvjZfrJPbNdK2PrKfIvYhplky7UySFjrSKBTQmdz7lXbn+hH+JrKrseZ4tyo9DFcyPFjsPWmUYvHeLPh5IbhTDK2RyQcynusaqCuzejRVRPv0I+D8aMqzyuAIIywQi+YqgJZifspzjYdWhksurMzh/N00kiWgUpIRZVbNKinZ3sLAea9Vwzapg1FK7In5rxIjeboYjDHMY2bMc2jZdrUZBvDQcrX6F3mPmcwyJFEI87IHLSNlRQdgfEnX7qOGZ0cKpXb6GUOYmxMmEILRsuIKSBW6jAroQe8b0ZbGyw6hnv2uX+YpJW4hhoxbJYsq52W5UEsWt3Dw76LEYaEXh6k59H+xI3NLjA+U5UzdKY8tzly58t/TbWjKT5X15flf8AQo++WIjxuLc5CI4eky52yhQLqRpuaMpq6UHQT7uxqnmJguDIRD5T2rk6G1xbTX+VLhnO8G7z+X/CjFzlJ0TSvAAmcxR2btyXIA1tYdU08tjXylpKKe6uaPC+NzGdYMTCI3dSyFGzKbbg+fejKYTpWpOaew3HcwSGaSLDwdL0IIkYvlsbE2Xx3/lVKFy44ZOClJ7sxeGc1PDhoh8ZNK7m8rZVRASBmPj3bUZDoqYK9V22sjpOW+YfKs6soSSM9YBgwIOxB++ocLHFXocM3AaiO5yOV1YFqa3L6o8Fx3xsv1kntmulbH1lPkXsQ0yyZdqZJEw1pFDRTQnsdv7l7hWxBP7MQ+8msqux5ni3Kj0YCuZHirZDqY7mNzdhHlwzJGnSMSpUbZSPlXqoyy7G+FmozzNljh/D1iw6wm1suVh+1cEN6d6JScnqFWcqlTOjK4dyn0Li2IfogwcRhbXI2zuDcgGxt5q0zs0qYyU43cdUPPK4OFlw4l+NkMhYJtds1st9aOIxOvaalboScU4Eszq0c3RTwqqFlAY5e7Ol9Njb7aXEkKnXcb9mMHLNugJmZmik6RmZRdzbs2vpUubKeJck4/KxbxXCc+KixBfL0SuoXLctm8/dRnZm8RanKkuphzcksUaMYlhEXMipkFgS1yCb60Z2dXn03drWyX5KxrNwHPNPIWuJ4ViZQtiLAjNc+mjOzDzKVNRXR3M7C8oSo0JbFZ1gPwamO3VsRa9/RT4sjWWOi81lrLctxcrL5KcO7k/CGRWUWKuSSCPONaM7Zi8ZOElUSWll+Gw7hPL7JKJ552nkC5ULLlCjvO+/9aLsdSteDppabjcdy9L00kmHxHQdMPhVKhtbWBHh/WqVaw6eJUqajOOxT/sXaGJRMoliLZZDHdWDm5BU0cZFLGtTba0Zu8D4YYAc8pldrXOUKAB3ADuolJswrVnUdjUFZR3OeSS0FemtypL1I8Fxx+Fl+sk9s10rY+qp8i9iGmWTLtTJIWOtIoVNCZ3PuWdvEfRj/Osqux5ni3Kj0O9cyPFWyCKYwO+XUkAAEknYKPGhK7DK5bHmfFuLPisVDIpKwpiFij61iest3Kje9v510KGh7VHDqnSebexp/wBqMWI3myQdFHKYWFmDsb2BBvoNRepsc/laDko66q5Zk5nnheRcSkekPSp0RNgCVCq1/pbiixHlqcl6L721KfAOLzK0mSKJlZHleSPN1HsSFkdj1/QPPTsXWoQWiDiOMyzYeKSaKMK80IjAdgSc3Wa4P8qlol4eKlljuamG43ippGaGKLoI3KMXY9IwU9bLbTTWllMqtCnTV2/UVJeZ8SY5ZosPG0CMwBZ+uQpsW9FGU0WEgqii3rYm5uxTHhyy3ys5iY5SRva4osPCUoeYy7mjxrjBw0EZVc8j5EjW9rsVB1NFkY06Mas5X0SKEXHMWZ/J5YIkdopHU5yQSBTSL8vR4d0+q+ph8MxEnkcJkGcNjFVLSPftak+IBG1Ox01KcOI18jTPNeJCSS9BGYopTG5zG+jWuAfSKOGjCWHo23eYutzDPJI64WFHSEDOztqxIvlQd1qXDRmsLTgvXe72NLlzibYnDrKyhSxbQeY0mY16XCnY1waiO5jJa3BTW5UuZHg+N+Nl+sk9s10o+pp8i9iGmWTLtTJIW3pFCNNAd17lfbxH0Y/zrKqeT4vsj0GuZHkdEGmIocb4ccREY+kaIMRmK6ll71qkzSFVRdzKbkuANG0d4+jZW0ObOVIIvfbanmOtY+VmnqTJyqnk7wiRrPKZC3nLBstvsozGXnHe5Ni+XI5JS8jFh0PQlRta4N/ToKecSxWVaFXBcpiLTppHUIyIhsFTMCL2HaPnNPiDljs3QkPLI8mggMh+AdWzZdWKHb0VLmSsTepm6jF5YZJS0OIkiRmzvEoDKxPasTqL0ZjSeKutUVcRyexDpHinjhcljFlBHWNyL7geajOX5tNJuOpo8T4D0uFXD58oXKA1r3yUZzKlXyVM9v1KjcsO8WWbEySMrB4nyqDGV0A03FPilyxcFL0x066juH8uyrOJ5sSZmVGSxUDQ+FqfEHPExyZYRsKPlQCCKHpL9HOJc1jqb3tRxEZrFPNce3LF8NND0nxshkzZTYXYG1vso4qG8X672I8Rys+dmhxDwdIoEgVQbkC2YX2vRxDVYu69SvY0+BcM8mhWIHNlv1tt6zuc2Iq8V3NEGkY39NhBtaUdxy5keFY742T6yT2zXafU0+RexBQWTLtTJIW3pFCNNAd17lnaxH0Y/wATWVQ8nxbZHoa7VzI8jog0xCvSHcbQFhooDQcKqNr6iypnEw83YuQv0WEEio7IWDHdSdDYeArRRT2PUjgqCSzysyb3/wCIfMD9hb9KeRdSlhcN8a/n4C9/sf8AMT97U8qJeFw3xr+fgNPH8f8AMT49pqWWJSwmF/8AoIcxY/5gfvamoRbDyuG+Md/aHHb+QH1j+lVwok+Twz++WuAcySz4loJYBEyoWIJJI2tuPOKidNLYyr4enThmg21c6cHx/C1Y2RwXV7hvRZFMbmoshAvQPLbYRakJpWGmiO45cyPDMYfhZPrJPbNdp9TS5EQ0Fky7UySFt6RQjTQHde5Z2sR9GP8AE1lVPJ8W2R6F4VzI8jogimIBpFCApAECgkNtqaEzx7FEjDS2JF8a40NvkNXRA+nSjxYX+ExxI37Tesa2Ub6nTal0QRK37TesaMiC1P4TXSQYeKORl6WWUZkEhYoiA2BK31alkRxOmq0mo6IyZsU7Eksbk3spIUegUsiWp2U8PTgrPcj6Zv22H/UaQSoU9PY9A4CT76vc/wC7R+zHrSZ5Ndx8qrfFL6nc3/P8a5ep4q5UNNU9zV7itSEI0AKkJ7CFEdxy5keF4342T6yT2zXafU0+RexDQWTLtTJIW3pFCNNAd17lnbxH0Y/zrKqeV4stEehVzI8dbIIouFgGkMINABoFYQNNCaPHcYf7rJ/HP7D10QR9LGzrQ/1MzCYZ5TljUsR4W/E1sdU5whuy2vAMT+5b70//AFRqYvF0l1NPivBsQywZYmNsPGCAV0IJ01NTmOOhiqKk9evZmXJwHEqCzQuABcklLAetTsdqxFKbSUtfZ/8ADMJ0+78aT0N7bex6JwQ/4pJ/Dx+xHUNnh1l/a/i/qdsD+JrmvqeVb0hJply3FQTcBFAXCBSExAa0R3KlzI8Kx3xsn1kntmu0+pp8i9iGgsmXamSQtvSKF/SmhPY7n3LO3iPox/nWVU8zxblR6EK5UeLHYdegoFACvQAC9ACU1SEzx/Ff5WT+Nf2GrogfSQ+2h7fsYoPhceg2rVndddY3Fc+J+80iWov7pq8ac5cPvrh07z4nWo6nLQgsz23MwSHxP3mtDscUuwy2lu7QfzqZC7ex6HwLXisn8PH7MdZvY8Or/i/i/qdwB+dcvU8n7qA1WVLcV6CRXoAINJgOG9EdypcyPCMd8bL9ZJ7ZrtPqKXIvYhoNCZdqZJC29IoRpoDufct7WI+jH+dZVTyfFn6UehLtXKeQtkGgYjQAqAFQA21VEOh5RG0XksvT9IR5Y9ujKg3yN41vE92XEVaGT4SlfBeGK/8AFVtm/wDcdLCzYL/m/wDw/rSux/3Py/M0eKjCFYM3lI+ATLlEZ6lzvrvU9TmpcbM9t+5nAYLxxfqxfrWl9DrbxHy/MJXBH5WK9VKm5N66tft/Oh13AF/xWW23QJa+9ssVr1Ejzq2mFX+0vqdqawaseS+RCoRTG3pgGgkQFJgOU60R3KlzI8Kxvxsv1kntmu0+pp8i9iGgsmXamSQtvSKEaaA7r3LO3iPox/nWVU8nxbZHfiuU8lbIcKYBNIBXoAVACqoiZ45ix/c3/jX9h63R9LTf9aH+piBdKtI9GWXsIJVWEsvZ/manGh1cN/Dp+JpW1OKilmfpe76mXVWVjtdl0BSsS7O3sek8ut/ikv1CezFWdRHg1/8AGX+0vqdrXMzyXyoBF6EURsppgK9AhymkJj81EdypcyPCsafhZPrJPbNdp9TT5F7ENBZMu1MkhbekUI00B3XuV9rEfRj/ADrKoeT4vsj0EVzI8johUwDSGKkA3voAJ/Wmg6Hj2JP9zb+Mf2GrogfS0dK0f9TLwuFaVgsalmN9B4eJPdWp0zqqKzX0LxwMKaTTXb9iBc5HmZyQtO6Ofj1Jv0L8zZxuBw0qx2klQphkcXRXvHmt3HVr1mcdKrVjJ39WrMHFcJZVMiMs0f7cd9L/ALanVfut56D0IYpXts+xQy/6+0UzZzzWt2PRuXh/is/1K/hFUy2PEr/48feX1O1WuTqeUuoasS2I3oGR5qACDSEx4ojuN8yPDMX8bJ9ZJ7RrtPqKXIiKg0Jl2pkkLb0ihGmgO69yzt4j6Mf51lVPJ8W2R6Ca5keR0QqYBtSAVIdxUAA00G549OL4NgBctjGFvG6tYffauiJ9HfLOLfwl6AIreRKDeQZJZ07YlOoA/wCGtrEec1bZhKMrcfp2KmOw0OFIQxiZyAc7k9CQdhGo1cekjW9I0pV6uITcdEvzL3EuLBEiR8OmR4EzAAwkAX6isNrdwpGNGm5XlBkeGwiYdfK0LmJh1YW7bM+gWbu6I+PfVLuN1XU/ppXfcyuKYdSElhFo5NMvcjg9aMea+o81B10W42hPex2vLv8A8pP9Sv4R1Mtjza/2CXzl9TtEGlcttTy11CRpVCT0ImXz0DAVoC4AKBMctEFqOXMjw3F/GyfWSe0a7LH1FLkXsRU7GhMu1BJC29IoVNAd17lfaxH0Y/zrKqeT4vsj0GuZHkdEECmA61IQ2kMQFAxFauIZrHmvAY80a2FyMXKyjxZYmKj762iezVm07v4SnJgJMJFO7XzyBI1cA7S36Qr59GFUbRrKvkj0Q/hfEBh8PCshYdL0jK4sTh0BKhkuDudx4XtQRVhxKknBWS6dy7xPEHDLG2IkEyGBPgiQwlO/SknVFAsb762pI56UZVeXQzxfy9onJZZvgtdBldM0endY2tVHXZcJyWjWohw4x4SYG5y9FIbgizrIYzlv5gKRkqr4kG+x0XLxvxWfzRKP5R0Mxr/48X85fU7a1cvU8pdREVTEtiFlpAK1ACoAS04blS5keGYv4yT6b+0a7UfU0+RexFTLJl2pEELb1JYqaA7r3Ku1iPox/nWVU8nxbZHoF65keQtkHNTGG9IVhUgCDQMV6uO4meYcGktCoJsHxU0ZO3bjIFvttW0T3Ksf6lvkjOwbSSxYjDuzNKLOis2ueIWZB5yPwqjSSSyyirLuX+H4dDDF0wXpkDHDxSMFEik5gZPAA6gG16DKrKUpNw26jI4HYN74lRCSWDM6M6Od+iVLkrbS21Kw5Zbf0r5uwTh3GMeeQZUjHSqQQVZcuWEKe8nTTe4NUUpwdPhx5noU4sZIcJO0kjsJGjjXMb9a4ZiB9gFATglJJ9EdVy8f8VxPmRfwjpM5q3+NH3f1O3rl6nlIV6piQxlpANAoARFCE2ACnDct6yR4VivjJPpv7RrsufU0+RexHRcsmXamQQtvUliNNAdz7lvaxH0Y/wA6yqHk+LbI78CuZHkrZDgKYDqQCpACgAVURN7HkE/+SGtj5XJY+BCHUeFbx2PpIfba/D+xfwcqSg4pFZ8TGBmhA0LWt5QO9h4qNbiqMpZ4Woy5Xrf36FCfF4fFEvMWil+Wyrnia2l2XdDoNBQEYSpP0epEXkuGXV8QXH7MULBvsL2AoNOJXesY6/gaWBxgxIOH6PJhlFwb3MLC5EkjePm+6hGVSg6a4jks/buZPEcWrFY4tYY9EJ+W17vIfTp9lM7KFLMnKe9jtOWv/lcT9WD/AOuiR5Vdry8Uu7O4Brk6nlIVU9xIdSAZagA2pilsAiiG5b3R4NifjH+sf2jXYfVU+RexHSKJl2pkkLb0ihU0B3PuV9rEfRj/ADrKqeT4tsj0Bdq5keStkKmA+kAqQCoAa+x9FVFaitdo8lw6JJhjGZY4mE7PZyRoQRpYHxreKPoLTupKLehDFwwKQUxeHDAgqwkZbEeGlVY6atac45XB29jUISQ/DtgpW/aEzROfSVSxNFjiXGh9nGSAMDhR2fJif+JjHK/ySpsw4uKvf1EWNwjyqEOJwaRg3ESS5U9Oi9b7aavcqEsvrlTbfe3/AKVBwH/mML3bTdw30y+F6q6NfNzntB/kdLyzMG4niCrBh0Ysy6g2yDfvqKkuxw4hNU0nGx3QasDyXzDgaBvcVAhUAKmhPYDUQ3L6o8GxHbf6b+2a7GfU0+RexHSLJl2pkkLb0ihU0B3XuVdrEfRj/OsqiPJ8W2R6BXOkzyVsK1ADrUrAIiiwrgosMa2tF2hp21MU8qYPfoBqSdWbc77GrU2brG1tk3+Q08o4P9wB6Gb8zRKo7l+ar/F+iEOUcF+4X1m/Wp4jH5uv8X6B/slgv3I9Z/1qs7M1jK/xfoA8n4I/7Aes360Z2Hmq9+b9Bv8AY7BfuP8A7N+tGZlPGVvi/Qt8O4FBh3zQpkJGU6k6fbSbbM516k+d3NJWpGSQ9TQJ7htRYQKAEDTSE9gmnBO5XVHg0567/WSe0a6z6mk04Kz6DKRZMu1MkhbekUBqATsWcJjpIixikaPNa+U2vbxoFKjCpzIm9/MV84l9f+lJxuSsFQj0F794n5xN69Lhj8tQ7APHMT84n9ejhg8NTX3UPHGsSf8AeJvXo4YLCUXrlQ337xPzif16OGT5ah2He/eJ+cS+v/Sjhh5Sg9kNXjeJ+cTesf0o4Y/JUuw88cxPziX1qOGHk6PYQ45if383rUcMflKPYb784nfyiX1jRwyfK0OwhxvFfOJvW/pRww8rQ6ILcbxXzib1v6UcMXk6L6AHG8T34iX1v6UcMflaK3QW41ifnEvr0cMXlqHYI43ibf5ib1qOGPylHsP9+8V84l9ejhi8pS+EA47ivnEvr1XDL8rQ+EPv9if38vr0ZLCeFodh/v7iSP8AMS+t/SlYjy1GLukZLG5J8SSfSaEaRyfdBTKJl2pkkLb0igGgB8dA0rgK0FrQFGo7mjy3CHxcKMAyl7EHY6GldnPis6pOSex2D4XB4jETYMYYROt+jkQnUje4HnIp3PIjPERiqrl6exiYPkx2VS80cTSEiJHNmcA2v5qnMdr8Sp30TftYiwXKTt0hmdMOkchjLOT1mH7Pm1p3Y34jBJZU22RYzld4opZC6MI2UDKbhw2xBvp3UXLjj7yy2Zdg5Ncm3TRr8Cs2ZgwCq17gkeFDdjJ+JJPZ/wA/EkXkdiw/vMNnF4mubufAealmJXiia5WQYDk6RwTJJFEA7RjPclmU2utu4mjMXU8SpwaWVv2DDyXMc+eSOIRyZGLsRuAQV01BuBRcp+I04tWTd+xf4VyqqviI8Q0TMkYKHWwBBPSejcVVzlq+ISaUop2M3AcnTSIrhokLX6NHfKz20zAW77fzpXN//wBOFtYv8v8A0zeG8IeeboVUK4vnLbIF3LUsx1VMTGnDO9jozyqiYSVlePESFo1jePuYsFK+benmPPePlxNsq+ZUx3JsqRswkid4hmkiW+YAi/hqaWY3h4nHRNP36HMXq7np6izUXEENRcG0R0My06CpATLtTJIW3pFCNADkoKQCaC2NoEW+CYsQ4iOVgSqPc232I/OpMq1KdSm4o6mTmrCRySzQQydPKGBd9gW+UKZ5Xkq0koPa5Wh5gwsiwti0lM2H7GTst1rgnTTW1FkW8DUg7Uth0nMsGJR48bG+XpTLGY9SulrE+i9BCwVSk88N+pHguOYTo58O0MkcEjKyBCS3V3LX7zpQXLBYh2qXVy9jebMO4lCLIofC9AoYahgT3/aKNyYYGqsmb4mZ0HHY1HDwQ391v0nV3Nj2fHelY3lg556vzWhsQ87wsGSQzRZZGZGjtd0Y3AYMDanY5peG1ZNOL7GRxTmRJ8NLGc5Z5kZA9m6igWuRbwvSaN4eHyhUi103Lj8zQGSRuvZ8GsHZt1tdP5mncz8nNw/G43D8Zwcvk8uIEonwyqAi6q+Ts+jvo3E8HXUpQjtIz+H8xZMZJiGS6zZlkQbhW0++1Fjpq4VzpKnHdGlBx7B4eB48IshcyJLeQWuVZTlvsOqLUWOSeBr13eroWeLc3xMjtE+I6R1t0YKqi3GvWy3NFiY+HVm0pcpwgpnvhoBhFBnIbQSKgCZdqZJC29IoRoAK0FRAaRbEaVxDQL0CSs7hIoKTaFTzDWmw+Jbso07S7jTcaWovcU27HqeP4NCxkR8MiRLDnE4IHXtqoH3UHzPmauyk9zkX5YUYrDwdI1p4ukzWFxpeldnpxx03ScpK9tPyLOB5JzLnklKZ2dYlEbOSFJGZrdnai7MX4m7+lFuPl+JME6YplhaPEMDKVzMVA0y99jpVXdjKti51KqlSvsMwfLIiTE3CTI+G6SCS2t9vSNbUF1ce5Ti3pbcq4bkkFlibFoJsoZ4rHMARf9Kmxp5+WTSLy9zkplyOy3vlZlv45WI/Kmj1oVeJFMF/CmVYA/1+tA3qOagLsaKBDrUAx1qqxnIZSZIqQEy7UySFt6RQjQAVNBUQgeakymNI7qQAGlADmFADTQUOjNip8CD91AnrobXNPH2xUnUMiIUVShYgErvoPGg4cNgcsG33NXC84wgxPJhmaaJRGJL2strbVSMX4fUcpJOyuHCc5xmNUmjmJRnyGKUpdWJID2I8aLGdXwuf3ZIhg5ngeF4sRBJIrytJo98o+TqTc2pFvw6orShJfz8CRecltIqxlE6ERQINcpBvdj4XC0GcvDJTtrfuTYbmrB9OuJkw83lBXKxFit8oF9/NQKfh9ZLKppLscXipAzswBAZnYA72LE0I9mlHJTUeo0UygrQARQArUAFTTQMcTTM5EdJkipATLtTJIW3plANAD0tUgIsaTKQbDv3pAMNBQwvQAVoAJpoBUx3YSdKBgvQFhGgnYFqAikthAUFWQclACtQARQAbUAI7UEioAK0CkNpogVMCZdqCBjLrQWHLQAVGvpqQLePQKqACwK3PnJtqaTGimVFqQwxjSgojK0AICgB7rrTQCVaYCYUDQgo8KBkqxjwoJAsQ8PxoGhpjH+r0DB0Q8PxoAGQUADLQA62lADbUEhCigEPVBfagUiwIx4CmiCHEIBsKYCUaUEn/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225" y="255264"/>
            <a:ext cx="1459473" cy="194401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7126" y="2363664"/>
            <a:ext cx="1710116" cy="1901649"/>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5717" y="423846"/>
            <a:ext cx="2206911" cy="3625639"/>
          </a:xfrm>
          <a:prstGeom prst="rect">
            <a:avLst/>
          </a:prstGeom>
        </p:spPr>
      </p:pic>
    </p:spTree>
    <p:extLst>
      <p:ext uri="{BB962C8B-B14F-4D97-AF65-F5344CB8AC3E}">
        <p14:creationId xmlns:p14="http://schemas.microsoft.com/office/powerpoint/2010/main" val="19697512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27" y="4314423"/>
            <a:ext cx="6338161" cy="2317091"/>
          </a:xfrm>
          <a:prstGeom prst="rect">
            <a:avLst/>
          </a:prstGeom>
        </p:spPr>
      </p:pic>
      <p:sp>
        <p:nvSpPr>
          <p:cNvPr id="3" name="CuadroTexto 2"/>
          <p:cNvSpPr txBox="1"/>
          <p:nvPr/>
        </p:nvSpPr>
        <p:spPr>
          <a:xfrm>
            <a:off x="132752" y="1073521"/>
            <a:ext cx="9049884" cy="3046988"/>
          </a:xfrm>
          <a:prstGeom prst="rect">
            <a:avLst/>
          </a:prstGeom>
          <a:noFill/>
        </p:spPr>
        <p:txBody>
          <a:bodyPr wrap="square" rtlCol="0">
            <a:spAutoFit/>
          </a:bodyPr>
          <a:lstStyle/>
          <a:p>
            <a:pPr algn="just"/>
            <a:r>
              <a:rPr lang="es-ES_tradnl" sz="2400" b="1" dirty="0" smtClean="0">
                <a:latin typeface="Arial" panose="020B0604020202020204" pitchFamily="34" charset="0"/>
                <a:cs typeface="Arial" panose="020B0604020202020204" pitchFamily="34" charset="0"/>
              </a:rPr>
              <a:t>En la d</a:t>
            </a:r>
            <a:r>
              <a:rPr lang="es-ES_tradnl" sz="2400" b="1" dirty="0" smtClean="0">
                <a:latin typeface="Arial" panose="020B0604020202020204" pitchFamily="34" charset="0"/>
                <a:cs typeface="Arial" panose="020B0604020202020204" pitchFamily="34" charset="0"/>
              </a:rPr>
              <a:t>écada de los 80, </a:t>
            </a:r>
            <a:r>
              <a:rPr lang="es-ES_tradnl" sz="2400" b="1" dirty="0" smtClean="0">
                <a:latin typeface="Arial" panose="020B0604020202020204" pitchFamily="34" charset="0"/>
                <a:cs typeface="Arial" panose="020B0604020202020204" pitchFamily="34" charset="0"/>
              </a:rPr>
              <a:t>La </a:t>
            </a:r>
            <a:r>
              <a:rPr lang="es-ES_tradnl" sz="2400" b="1" dirty="0" smtClean="0">
                <a:latin typeface="Arial" panose="020B0604020202020204" pitchFamily="34" charset="0"/>
                <a:cs typeface="Arial" panose="020B0604020202020204" pitchFamily="34" charset="0"/>
              </a:rPr>
              <a:t>elaboración y puesta en marcha del Proyecto Diocesano de Renovación (PDRE) y Evangelización  en 60 diócesis de América Latina, de ellas 23 en </a:t>
            </a:r>
            <a:r>
              <a:rPr lang="es-ES_tradnl" sz="2400" b="1" dirty="0" smtClean="0">
                <a:latin typeface="Arial" panose="020B0604020202020204" pitchFamily="34" charset="0"/>
                <a:cs typeface="Arial" panose="020B0604020202020204" pitchFamily="34" charset="0"/>
              </a:rPr>
              <a:t>Colombia</a:t>
            </a:r>
            <a:r>
              <a:rPr lang="es-ES_tradnl" sz="2400" b="1" dirty="0" smtClean="0">
                <a:latin typeface="Arial" panose="020B0604020202020204" pitchFamily="34" charset="0"/>
                <a:cs typeface="Arial" panose="020B0604020202020204" pitchFamily="34" charset="0"/>
              </a:rPr>
              <a:t>. </a:t>
            </a:r>
            <a:r>
              <a:rPr lang="es-ES_tradnl" sz="2400" b="1" dirty="0">
                <a:latin typeface="Arial" panose="020B0604020202020204" pitchFamily="34" charset="0"/>
                <a:cs typeface="Arial" panose="020B0604020202020204" pitchFamily="34" charset="0"/>
              </a:rPr>
              <a:t>D</a:t>
            </a:r>
            <a:r>
              <a:rPr lang="es-ES_tradnl" sz="2400" b="1" dirty="0" smtClean="0">
                <a:latin typeface="Arial" panose="020B0604020202020204" pitchFamily="34" charset="0"/>
                <a:cs typeface="Arial" panose="020B0604020202020204" pitchFamily="34" charset="0"/>
              </a:rPr>
              <a:t>icho </a:t>
            </a:r>
            <a:r>
              <a:rPr lang="es-ES_tradnl" sz="2400" b="1" dirty="0" smtClean="0">
                <a:latin typeface="Arial" panose="020B0604020202020204" pitchFamily="34" charset="0"/>
                <a:cs typeface="Arial" panose="020B0604020202020204" pitchFamily="34" charset="0"/>
              </a:rPr>
              <a:t>proyecto se fundamenta en tres pilares:</a:t>
            </a:r>
          </a:p>
          <a:p>
            <a:pPr algn="just"/>
            <a:endParaRPr lang="es-ES_tradnl" sz="2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_tradnl" sz="2400" b="1" dirty="0" smtClean="0">
                <a:latin typeface="Arial" panose="020B0604020202020204" pitchFamily="34" charset="0"/>
                <a:cs typeface="Arial" panose="020B0604020202020204" pitchFamily="34" charset="0"/>
              </a:rPr>
              <a:t>La espiritualidad de comunión-misión.</a:t>
            </a:r>
          </a:p>
          <a:p>
            <a:pPr marL="285750" indent="-285750" algn="just">
              <a:buFont typeface="Wingdings" panose="05000000000000000000" pitchFamily="2" charset="2"/>
              <a:buChar char="v"/>
            </a:pPr>
            <a:r>
              <a:rPr lang="es-ES_tradnl" sz="2400" b="1" dirty="0" smtClean="0">
                <a:latin typeface="Arial" panose="020B0604020202020204" pitchFamily="34" charset="0"/>
                <a:cs typeface="Arial" panose="020B0604020202020204" pitchFamily="34" charset="0"/>
              </a:rPr>
              <a:t>Las reflexión teológico pastoral del Concilio Vaticano II</a:t>
            </a:r>
          </a:p>
          <a:p>
            <a:pPr marL="285750" indent="-285750" algn="just">
              <a:buFont typeface="Wingdings" panose="05000000000000000000" pitchFamily="2" charset="2"/>
              <a:buChar char="v"/>
            </a:pPr>
            <a:r>
              <a:rPr lang="es-ES_tradnl" sz="2400" b="1" dirty="0" smtClean="0">
                <a:latin typeface="Arial" panose="020B0604020202020204" pitchFamily="34" charset="0"/>
                <a:cs typeface="Arial" panose="020B0604020202020204" pitchFamily="34" charset="0"/>
              </a:rPr>
              <a:t>La metodología prospectiva.</a:t>
            </a:r>
            <a:endParaRPr lang="es-CO" sz="2400" b="1" dirty="0">
              <a:latin typeface="Arial" panose="020B0604020202020204" pitchFamily="34" charset="0"/>
              <a:cs typeface="Arial" panose="020B0604020202020204" pitchFamily="34" charset="0"/>
            </a:endParaRPr>
          </a:p>
        </p:txBody>
      </p:sp>
      <p:sp>
        <p:nvSpPr>
          <p:cNvPr id="12" name="CuadroTexto 11"/>
          <p:cNvSpPr txBox="1"/>
          <p:nvPr/>
        </p:nvSpPr>
        <p:spPr>
          <a:xfrm>
            <a:off x="1326524" y="268236"/>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60907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a 21"/>
          <p:cNvGraphicFramePr/>
          <p:nvPr>
            <p:extLst/>
          </p:nvPr>
        </p:nvGraphicFramePr>
        <p:xfrm>
          <a:off x="323557" y="972884"/>
          <a:ext cx="709011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ángulo 22"/>
          <p:cNvSpPr/>
          <p:nvPr/>
        </p:nvSpPr>
        <p:spPr>
          <a:xfrm>
            <a:off x="7118252" y="4452424"/>
            <a:ext cx="2574388" cy="4642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Adaptación (2003)</a:t>
            </a:r>
            <a:endParaRPr lang="es-CO" b="1" dirty="0">
              <a:solidFill>
                <a:srgbClr val="002060"/>
              </a:solidFill>
            </a:endParaRPr>
          </a:p>
        </p:txBody>
      </p:sp>
      <p:sp>
        <p:nvSpPr>
          <p:cNvPr id="24" name="Rectángulo 23"/>
          <p:cNvSpPr/>
          <p:nvPr/>
        </p:nvSpPr>
        <p:spPr>
          <a:xfrm>
            <a:off x="7118252" y="5104227"/>
            <a:ext cx="2574388" cy="65180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Gestación (en elaboración)</a:t>
            </a:r>
            <a:endParaRPr lang="es-CO" b="1" dirty="0">
              <a:solidFill>
                <a:srgbClr val="002060"/>
              </a:solidFill>
            </a:endParaRPr>
          </a:p>
        </p:txBody>
      </p:sp>
      <p:sp>
        <p:nvSpPr>
          <p:cNvPr id="25" name="Rectángulo 24"/>
          <p:cNvSpPr/>
          <p:nvPr/>
        </p:nvSpPr>
        <p:spPr>
          <a:xfrm>
            <a:off x="7118252" y="5988146"/>
            <a:ext cx="2574388" cy="4642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Implementación</a:t>
            </a:r>
            <a:endParaRPr lang="es-CO" b="1" dirty="0">
              <a:solidFill>
                <a:srgbClr val="002060"/>
              </a:solidFill>
            </a:endParaRPr>
          </a:p>
        </p:txBody>
      </p:sp>
      <p:cxnSp>
        <p:nvCxnSpPr>
          <p:cNvPr id="30" name="Conector recto de flecha 29"/>
          <p:cNvCxnSpPr/>
          <p:nvPr/>
        </p:nvCxnSpPr>
        <p:spPr>
          <a:xfrm flipV="1">
            <a:off x="6091311" y="4684540"/>
            <a:ext cx="1026941" cy="6518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V="1">
            <a:off x="6091310" y="5452400"/>
            <a:ext cx="1012874" cy="2321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a:off x="6091310" y="5988146"/>
            <a:ext cx="1026941" cy="2321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1954711" y="3759633"/>
            <a:ext cx="3587260" cy="1200328"/>
          </a:xfrm>
          <a:prstGeom prst="rect">
            <a:avLst/>
          </a:prstGeom>
          <a:noFill/>
        </p:spPr>
        <p:txBody>
          <a:bodyPr wrap="square" rtlCol="0">
            <a:spAutoFit/>
          </a:bodyPr>
          <a:lstStyle/>
          <a:p>
            <a:pPr algn="ctr"/>
            <a:r>
              <a:rPr lang="es-CO" sz="2400" b="1" dirty="0" smtClean="0">
                <a:solidFill>
                  <a:schemeClr val="accent5">
                    <a:lumMod val="75000"/>
                  </a:schemeClr>
                </a:solidFill>
              </a:rPr>
              <a:t>PROYECTO SEMINARIO</a:t>
            </a:r>
          </a:p>
          <a:p>
            <a:pPr algn="ctr"/>
            <a:r>
              <a:rPr lang="es-CO" sz="2400" b="1" dirty="0" smtClean="0">
                <a:solidFill>
                  <a:schemeClr val="accent5">
                    <a:lumMod val="75000"/>
                  </a:schemeClr>
                </a:solidFill>
              </a:rPr>
              <a:t>Al interor del PDR/</a:t>
            </a:r>
            <a:r>
              <a:rPr lang="es-CO" sz="2400" b="1" dirty="0" smtClean="0">
                <a:solidFill>
                  <a:schemeClr val="accent5">
                    <a:lumMod val="75000"/>
                  </a:schemeClr>
                </a:solidFill>
              </a:rPr>
              <a:t>E</a:t>
            </a:r>
          </a:p>
          <a:p>
            <a:pPr algn="ctr"/>
            <a:r>
              <a:rPr lang="es-CO" sz="2400" b="1" dirty="0" smtClean="0">
                <a:solidFill>
                  <a:schemeClr val="accent5">
                    <a:lumMod val="75000"/>
                  </a:schemeClr>
                </a:solidFill>
              </a:rPr>
              <a:t>1990-1998</a:t>
            </a:r>
            <a:endParaRPr lang="es-CO" sz="2400" b="1" dirty="0">
              <a:solidFill>
                <a:schemeClr val="accent5">
                  <a:lumMod val="75000"/>
                </a:schemeClr>
              </a:solidFill>
            </a:endParaRPr>
          </a:p>
        </p:txBody>
      </p:sp>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7334" y="529846"/>
            <a:ext cx="2438495" cy="33071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uadroTexto 11"/>
          <p:cNvSpPr txBox="1"/>
          <p:nvPr/>
        </p:nvSpPr>
        <p:spPr>
          <a:xfrm>
            <a:off x="1326524" y="268236"/>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96606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86378" y="281115"/>
            <a:ext cx="5667595" cy="523220"/>
          </a:xfrm>
          <a:prstGeom prst="rect">
            <a:avLst/>
          </a:prstGeom>
          <a:gradFill flip="none" rotWithShape="1">
            <a:gsLst>
              <a:gs pos="100000">
                <a:srgbClr val="FF0000"/>
              </a:gs>
              <a:gs pos="85000">
                <a:srgbClr val="00B0F0">
                  <a:tint val="44500"/>
                  <a:satMod val="160000"/>
                </a:srgbClr>
              </a:gs>
              <a:gs pos="100000">
                <a:srgbClr val="00B0F0">
                  <a:tint val="23500"/>
                  <a:satMod val="160000"/>
                </a:srgbClr>
              </a:gs>
            </a:gsLst>
            <a:path path="rect">
              <a:fillToRect l="100000" t="100000"/>
            </a:path>
            <a:tileRect r="-100000" b="-100000"/>
          </a:gradFill>
        </p:spPr>
        <p:txBody>
          <a:bodyPr wrap="square" rtlCol="0">
            <a:spAutoFit/>
          </a:bodyPr>
          <a:lstStyle/>
          <a:p>
            <a:pPr algn="ctr"/>
            <a:r>
              <a:rPr lang="es-CO" sz="2800" b="1" dirty="0" smtClean="0">
                <a:latin typeface="Consolas" panose="020B0609020204030204" pitchFamily="49" charset="0"/>
                <a:cs typeface="Consolas" panose="020B0609020204030204" pitchFamily="49" charset="0"/>
              </a:rPr>
              <a:t>ANTECEDENTES DE LA PROPUESTA</a:t>
            </a:r>
            <a:endParaRPr lang="es-CO" sz="2800" b="1" dirty="0">
              <a:latin typeface="Consolas" panose="020B0609020204030204" pitchFamily="49" charset="0"/>
              <a:cs typeface="Consolas" panose="020B0609020204030204" pitchFamily="49" charset="0"/>
            </a:endParaRPr>
          </a:p>
        </p:txBody>
      </p:sp>
      <p:sp>
        <p:nvSpPr>
          <p:cNvPr id="3" name="CuadroTexto 2"/>
          <p:cNvSpPr txBox="1"/>
          <p:nvPr/>
        </p:nvSpPr>
        <p:spPr>
          <a:xfrm>
            <a:off x="334851" y="1171977"/>
            <a:ext cx="9131121" cy="1323439"/>
          </a:xfrm>
          <a:prstGeom prst="rect">
            <a:avLst/>
          </a:prstGeom>
          <a:noFill/>
        </p:spPr>
        <p:txBody>
          <a:bodyPr wrap="square" rtlCol="0">
            <a:spAutoFit/>
          </a:bodyPr>
          <a:lstStyle/>
          <a:p>
            <a:r>
              <a:rPr lang="es-CO" sz="2000" b="1" dirty="0" smtClean="0"/>
              <a:t>En 2000, la FIRMA DE UN ACUERDO </a:t>
            </a:r>
            <a:r>
              <a:rPr lang="es-CO" sz="2000" b="1" dirty="0" smtClean="0"/>
              <a:t>por parte de 16 Obispos con el </a:t>
            </a:r>
            <a:r>
              <a:rPr lang="es-CO" sz="2000" b="1" dirty="0" smtClean="0"/>
              <a:t>fin </a:t>
            </a:r>
            <a:r>
              <a:rPr lang="es-CO" sz="2000" b="1" dirty="0" smtClean="0"/>
              <a:t>de poner en marcha el proyecto </a:t>
            </a:r>
            <a:r>
              <a:rPr lang="es-CO" sz="2000" b="1" dirty="0" smtClean="0"/>
              <a:t>seminario, con el compromiso de asumir </a:t>
            </a:r>
            <a:r>
              <a:rPr lang="es-CO" sz="2000" b="1" dirty="0"/>
              <a:t>corresponsablemente los caminos y estrategias para el estudio, adaptación y aplicación del </a:t>
            </a:r>
            <a:r>
              <a:rPr lang="es-CO" sz="2000" b="1" dirty="0" smtClean="0"/>
              <a:t>Proyecto.</a:t>
            </a:r>
            <a:endParaRPr lang="es-CO" sz="2000" b="1" dirty="0"/>
          </a:p>
        </p:txBody>
      </p:sp>
      <p:pic>
        <p:nvPicPr>
          <p:cNvPr id="5" name="Imagen 4"/>
          <p:cNvPicPr>
            <a:picLocks noChangeAspect="1"/>
          </p:cNvPicPr>
          <p:nvPr/>
        </p:nvPicPr>
        <p:blipFill>
          <a:blip r:embed="rId2"/>
          <a:stretch>
            <a:fillRect/>
          </a:stretch>
        </p:blipFill>
        <p:spPr>
          <a:xfrm>
            <a:off x="1635618" y="2665927"/>
            <a:ext cx="6928833" cy="3987767"/>
          </a:xfrm>
          <a:prstGeom prst="rect">
            <a:avLst/>
          </a:prstGeom>
        </p:spPr>
      </p:pic>
    </p:spTree>
    <p:extLst>
      <p:ext uri="{BB962C8B-B14F-4D97-AF65-F5344CB8AC3E}">
        <p14:creationId xmlns:p14="http://schemas.microsoft.com/office/powerpoint/2010/main" val="15668133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916</TotalTime>
  <Words>1869</Words>
  <Application>Microsoft Macintosh PowerPoint</Application>
  <PresentationFormat>Personalizado</PresentationFormat>
  <Paragraphs>218</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John Mario Mesa</dc:creator>
  <cp:lastModifiedBy>Luis Fidel Suarez</cp:lastModifiedBy>
  <cp:revision>81</cp:revision>
  <dcterms:created xsi:type="dcterms:W3CDTF">2014-05-08T21:39:46Z</dcterms:created>
  <dcterms:modified xsi:type="dcterms:W3CDTF">2014-05-16T13:07:33Z</dcterms:modified>
</cp:coreProperties>
</file>