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9964" autoAdjust="0"/>
  </p:normalViewPr>
  <p:slideViewPr>
    <p:cSldViewPr snapToGrid="0">
      <p:cViewPr varScale="1">
        <p:scale>
          <a:sx n="100" d="100"/>
          <a:sy n="100" d="100"/>
        </p:scale>
        <p:origin x="9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D5852-7A56-4D6C-B37A-4AF88F692A65}" type="datetimeFigureOut">
              <a:rPr lang="es-CO" smtClean="0"/>
              <a:t>26/07/2019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7CDA-6624-4AF0-A321-D30BA91A4D0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1039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D5852-7A56-4D6C-B37A-4AF88F692A65}" type="datetimeFigureOut">
              <a:rPr lang="es-CO" smtClean="0"/>
              <a:t>26/07/2019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7CDA-6624-4AF0-A321-D30BA91A4D0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485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D5852-7A56-4D6C-B37A-4AF88F692A65}" type="datetimeFigureOut">
              <a:rPr lang="es-CO" smtClean="0"/>
              <a:t>26/07/2019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7CDA-6624-4AF0-A321-D30BA91A4D0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367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D5852-7A56-4D6C-B37A-4AF88F692A65}" type="datetimeFigureOut">
              <a:rPr lang="es-CO" smtClean="0"/>
              <a:t>26/07/2019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7CDA-6624-4AF0-A321-D30BA91A4D0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4094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D5852-7A56-4D6C-B37A-4AF88F692A65}" type="datetimeFigureOut">
              <a:rPr lang="es-CO" smtClean="0"/>
              <a:t>26/07/2019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7CDA-6624-4AF0-A321-D30BA91A4D0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3361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D5852-7A56-4D6C-B37A-4AF88F692A65}" type="datetimeFigureOut">
              <a:rPr lang="es-CO" smtClean="0"/>
              <a:t>26/07/2019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7CDA-6624-4AF0-A321-D30BA91A4D0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46237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D5852-7A56-4D6C-B37A-4AF88F692A65}" type="datetimeFigureOut">
              <a:rPr lang="es-CO" smtClean="0"/>
              <a:t>26/07/2019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7CDA-6624-4AF0-A321-D30BA91A4D0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073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D5852-7A56-4D6C-B37A-4AF88F692A65}" type="datetimeFigureOut">
              <a:rPr lang="es-CO" smtClean="0"/>
              <a:t>26/07/2019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7CDA-6624-4AF0-A321-D30BA91A4D0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5929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D5852-7A56-4D6C-B37A-4AF88F692A65}" type="datetimeFigureOut">
              <a:rPr lang="es-CO" smtClean="0"/>
              <a:t>26/07/2019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7CDA-6624-4AF0-A321-D30BA91A4D0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27425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D5852-7A56-4D6C-B37A-4AF88F692A65}" type="datetimeFigureOut">
              <a:rPr lang="es-CO" smtClean="0"/>
              <a:t>26/07/2019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7CDA-6624-4AF0-A321-D30BA91A4D0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9764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D5852-7A56-4D6C-B37A-4AF88F692A65}" type="datetimeFigureOut">
              <a:rPr lang="es-CO" smtClean="0"/>
              <a:t>26/07/2019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7CDA-6624-4AF0-A321-D30BA91A4D0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34782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D5852-7A56-4D6C-B37A-4AF88F692A65}" type="datetimeFigureOut">
              <a:rPr lang="es-CO" smtClean="0"/>
              <a:t>26/07/2019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47CDA-6624-4AF0-A321-D30BA91A4D0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3799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6543" cy="6858000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517586" y="1069675"/>
            <a:ext cx="1180956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4000" dirty="0" smtClean="0">
              <a:latin typeface="Britannic Bold" panose="020B0903060703020204" pitchFamily="34" charset="0"/>
            </a:endParaRPr>
          </a:p>
          <a:p>
            <a:pPr algn="ctr"/>
            <a:endParaRPr lang="es-CO" sz="4000" dirty="0">
              <a:latin typeface="Britannic Bold" panose="020B0903060703020204" pitchFamily="34" charset="0"/>
            </a:endParaRPr>
          </a:p>
          <a:p>
            <a:pPr algn="ctr"/>
            <a:r>
              <a:rPr lang="es-CO" sz="4800" dirty="0" smtClean="0">
                <a:latin typeface="Britannic Bold" panose="020B0903060703020204" pitchFamily="34" charset="0"/>
              </a:rPr>
              <a:t>¿Cómo redactar una noticia? </a:t>
            </a:r>
          </a:p>
          <a:p>
            <a:pPr algn="ctr"/>
            <a:endParaRPr lang="es-CO" sz="4800" dirty="0">
              <a:latin typeface="Britannic Bold" panose="020B0903060703020204" pitchFamily="34" charset="0"/>
            </a:endParaRPr>
          </a:p>
          <a:p>
            <a:pPr algn="ctr"/>
            <a:endParaRPr lang="es-CO" sz="4000" dirty="0" smtClean="0">
              <a:latin typeface="Britannic Bold" panose="020B0903060703020204" pitchFamily="34" charset="0"/>
            </a:endParaRPr>
          </a:p>
          <a:p>
            <a:pPr algn="ctr"/>
            <a:r>
              <a:rPr lang="es-CO" sz="4000" dirty="0" smtClean="0">
                <a:latin typeface="Britannic Bold" panose="020B0903060703020204" pitchFamily="34" charset="0"/>
              </a:rPr>
              <a:t>Desde el cubrimiento hasta la publicación</a:t>
            </a:r>
            <a:endParaRPr lang="es-CO" sz="4000" dirty="0">
              <a:latin typeface="Britannic Bold" panose="020B0903060703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6" y="445941"/>
            <a:ext cx="1024217" cy="1005927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945421"/>
            <a:ext cx="1024217" cy="1152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91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24217" cy="685859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47703"/>
            <a:ext cx="1024216" cy="100944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11347"/>
            <a:ext cx="1024218" cy="1153156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1311215" y="361686"/>
            <a:ext cx="1067950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5400" dirty="0" smtClean="0">
                <a:latin typeface="Britannic Bold" panose="020B0903060703020204" pitchFamily="34" charset="0"/>
              </a:rPr>
              <a:t>Lo que nos han dicho que es una NOTICIA</a:t>
            </a:r>
          </a:p>
          <a:p>
            <a:pPr algn="ctr"/>
            <a:endParaRPr lang="es-CO" sz="3200" dirty="0" smtClean="0">
              <a:latin typeface="Britannic Bold" panose="020B0903060703020204" pitchFamily="34" charset="0"/>
            </a:endParaRPr>
          </a:p>
          <a:p>
            <a:pPr algn="ctr"/>
            <a:endParaRPr lang="es-CO" sz="3200" dirty="0">
              <a:latin typeface="Britannic Bold" panose="020B0903060703020204" pitchFamily="34" charset="0"/>
            </a:endParaRPr>
          </a:p>
          <a:p>
            <a:pPr algn="ctr"/>
            <a:r>
              <a:rPr lang="es-CO" sz="3200" dirty="0">
                <a:latin typeface="Britannic Bold" panose="020B0903060703020204" pitchFamily="34" charset="0"/>
              </a:rPr>
              <a:t>E</a:t>
            </a:r>
            <a:r>
              <a:rPr lang="es-CO" sz="3200" dirty="0" smtClean="0">
                <a:latin typeface="Britannic Bold" panose="020B0903060703020204" pitchFamily="34" charset="0"/>
              </a:rPr>
              <a:t>s una información que antes de ser contada </a:t>
            </a:r>
          </a:p>
          <a:p>
            <a:pPr algn="ctr"/>
            <a:r>
              <a:rPr lang="es-CO" sz="3200" dirty="0" smtClean="0">
                <a:latin typeface="Britannic Bold" panose="020B0903060703020204" pitchFamily="34" charset="0"/>
              </a:rPr>
              <a:t>no se conocía</a:t>
            </a:r>
          </a:p>
          <a:p>
            <a:pPr algn="ctr"/>
            <a:endParaRPr lang="es-CO" sz="3200" dirty="0" smtClean="0">
              <a:latin typeface="Britannic Bold" panose="020B0903060703020204" pitchFamily="34" charset="0"/>
            </a:endParaRPr>
          </a:p>
          <a:p>
            <a:pPr algn="ctr"/>
            <a:r>
              <a:rPr lang="es-CO" sz="3200" dirty="0" smtClean="0">
                <a:latin typeface="Britannic Bold" panose="020B0903060703020204" pitchFamily="34" charset="0"/>
              </a:rPr>
              <a:t>Es la narración de acontecimientos novedosos que interesan al mayor número de lectores </a:t>
            </a:r>
          </a:p>
          <a:p>
            <a:pPr algn="ctr"/>
            <a:r>
              <a:rPr lang="es-CO" sz="3200" dirty="0" smtClean="0">
                <a:latin typeface="Britannic Bold" panose="020B0903060703020204" pitchFamily="34" charset="0"/>
              </a:rPr>
              <a:t>-con o sin conexión a dichos sucesos-</a:t>
            </a:r>
            <a:endParaRPr lang="es-CO" sz="32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08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24217" cy="685859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614156"/>
            <a:ext cx="1024217" cy="100592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" y="2234239"/>
            <a:ext cx="1024217" cy="1152244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024215" y="871290"/>
            <a:ext cx="1108727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800" dirty="0" smtClean="0">
                <a:latin typeface="Britannic Bold" panose="020B0903060703020204" pitchFamily="34" charset="0"/>
              </a:rPr>
              <a:t>Cómo obtener la información</a:t>
            </a:r>
          </a:p>
          <a:p>
            <a:endParaRPr lang="es-CO" sz="3600" dirty="0" smtClean="0">
              <a:latin typeface="Britannic Bold" panose="020B0903060703020204" pitchFamily="34" charset="0"/>
            </a:endParaRPr>
          </a:p>
          <a:p>
            <a:pPr algn="ctr"/>
            <a:r>
              <a:rPr lang="es-CO" sz="3600" dirty="0" smtClean="0">
                <a:solidFill>
                  <a:srgbClr val="FF9933"/>
                </a:solidFill>
                <a:latin typeface="Britannic Bold" panose="020B0903060703020204" pitchFamily="34" charset="0"/>
              </a:rPr>
              <a:t>Ser testigo: </a:t>
            </a:r>
            <a:r>
              <a:rPr lang="es-CO" sz="3600" dirty="0" smtClean="0">
                <a:latin typeface="Britannic Bold" panose="020B0903060703020204" pitchFamily="34" charset="0"/>
              </a:rPr>
              <a:t>Estar presente en el acontecimiento y dar cobertura informativa</a:t>
            </a:r>
          </a:p>
          <a:p>
            <a:pPr algn="ctr"/>
            <a:r>
              <a:rPr lang="es-CO" sz="3600" dirty="0" smtClean="0">
                <a:solidFill>
                  <a:srgbClr val="FF9933"/>
                </a:solidFill>
                <a:latin typeface="Britannic Bold" panose="020B0903060703020204" pitchFamily="34" charset="0"/>
              </a:rPr>
              <a:t>Documentación: </a:t>
            </a:r>
            <a:r>
              <a:rPr lang="es-CO" sz="3600" dirty="0" smtClean="0">
                <a:latin typeface="Britannic Bold" panose="020B0903060703020204" pitchFamily="34" charset="0"/>
              </a:rPr>
              <a:t>la información no es nueva en su totalidad</a:t>
            </a:r>
          </a:p>
          <a:p>
            <a:pPr algn="ctr"/>
            <a:r>
              <a:rPr lang="es-CO" sz="3600" dirty="0" smtClean="0">
                <a:solidFill>
                  <a:srgbClr val="FF9933"/>
                </a:solidFill>
                <a:latin typeface="Britannic Bold" panose="020B0903060703020204" pitchFamily="34" charset="0"/>
              </a:rPr>
              <a:t>Buscar fuentes: </a:t>
            </a:r>
            <a:r>
              <a:rPr lang="es-CO" sz="3600" dirty="0" smtClean="0">
                <a:latin typeface="Britannic Bold" panose="020B0903060703020204" pitchFamily="34" charset="0"/>
              </a:rPr>
              <a:t>todo aquel que proporciona la información. El mejor periodista es la que más fuentes de información tiene</a:t>
            </a:r>
            <a:endParaRPr lang="es-CO" sz="36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36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24217" cy="685859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48662"/>
            <a:ext cx="1024217" cy="100592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2093753"/>
            <a:ext cx="1024217" cy="1152244"/>
          </a:xfrm>
          <a:prstGeom prst="rect">
            <a:avLst/>
          </a:prstGeom>
        </p:spPr>
      </p:pic>
      <p:sp>
        <p:nvSpPr>
          <p:cNvPr id="8" name="Elipse 7"/>
          <p:cNvSpPr/>
          <p:nvPr/>
        </p:nvSpPr>
        <p:spPr>
          <a:xfrm>
            <a:off x="1375194" y="2057674"/>
            <a:ext cx="1404834" cy="14414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Elipse 8"/>
          <p:cNvSpPr/>
          <p:nvPr/>
        </p:nvSpPr>
        <p:spPr>
          <a:xfrm>
            <a:off x="2103566" y="3792914"/>
            <a:ext cx="1402956" cy="12335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0168" y="356355"/>
            <a:ext cx="1298233" cy="1298233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8401" y="3268820"/>
            <a:ext cx="1409545" cy="1409545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2883" y="2086796"/>
            <a:ext cx="1168640" cy="1168640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17067" y="1512651"/>
            <a:ext cx="1691031" cy="1691031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81426" y="3824928"/>
            <a:ext cx="926672" cy="926672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20971" y="5270238"/>
            <a:ext cx="926672" cy="926672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50232" y="5791761"/>
            <a:ext cx="926672" cy="926672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2463" y="5371217"/>
            <a:ext cx="1243701" cy="1243701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71690" y="4979474"/>
            <a:ext cx="1228544" cy="1228544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8440" y="5270238"/>
            <a:ext cx="1196278" cy="1196278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82148" y="1000547"/>
            <a:ext cx="1324345" cy="1324345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86567" y="326892"/>
            <a:ext cx="1319874" cy="1319874"/>
          </a:xfrm>
          <a:prstGeom prst="rect">
            <a:avLst/>
          </a:prstGeom>
        </p:spPr>
      </p:pic>
      <p:sp>
        <p:nvSpPr>
          <p:cNvPr id="23" name="Rectángulo 22"/>
          <p:cNvSpPr/>
          <p:nvPr/>
        </p:nvSpPr>
        <p:spPr>
          <a:xfrm>
            <a:off x="2700967" y="1139500"/>
            <a:ext cx="21177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800" dirty="0" smtClean="0">
                <a:latin typeface="Britannic Bold" panose="020B0903060703020204" pitchFamily="34" charset="0"/>
              </a:rPr>
              <a:t>Veracidad</a:t>
            </a:r>
            <a:endParaRPr lang="es-CO" sz="2800" dirty="0">
              <a:latin typeface="Britannic Bold" panose="020B0903060703020204" pitchFamily="34" charset="0"/>
            </a:endParaRPr>
          </a:p>
        </p:txBody>
      </p:sp>
      <p:sp>
        <p:nvSpPr>
          <p:cNvPr id="24" name="Rectángulo 23"/>
          <p:cNvSpPr/>
          <p:nvPr/>
        </p:nvSpPr>
        <p:spPr>
          <a:xfrm>
            <a:off x="5029953" y="1001472"/>
            <a:ext cx="15215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800" dirty="0" smtClean="0">
                <a:latin typeface="Britannic Bold" panose="020B0903060703020204" pitchFamily="34" charset="0"/>
              </a:rPr>
              <a:t>Claridad</a:t>
            </a:r>
            <a:endParaRPr lang="es-CO" sz="2800" dirty="0">
              <a:latin typeface="Britannic Bold" panose="020B0903060703020204" pitchFamily="34" charset="0"/>
            </a:endParaRPr>
          </a:p>
        </p:txBody>
      </p:sp>
      <p:sp>
        <p:nvSpPr>
          <p:cNvPr id="25" name="Rectángulo 24"/>
          <p:cNvSpPr/>
          <p:nvPr/>
        </p:nvSpPr>
        <p:spPr>
          <a:xfrm>
            <a:off x="6982987" y="3632520"/>
            <a:ext cx="16594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800" dirty="0" smtClean="0">
                <a:latin typeface="Britannic Bold" panose="020B0903060703020204" pitchFamily="34" charset="0"/>
              </a:rPr>
              <a:t>Brevedad</a:t>
            </a:r>
            <a:endParaRPr lang="es-CO" sz="2800" dirty="0">
              <a:latin typeface="Britannic Bold" panose="020B0903060703020204" pitchFamily="34" charset="0"/>
            </a:endParaRPr>
          </a:p>
        </p:txBody>
      </p:sp>
      <p:sp>
        <p:nvSpPr>
          <p:cNvPr id="26" name="Rectángulo 25"/>
          <p:cNvSpPr/>
          <p:nvPr/>
        </p:nvSpPr>
        <p:spPr>
          <a:xfrm>
            <a:off x="8217685" y="1130852"/>
            <a:ext cx="20954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800" dirty="0" smtClean="0">
                <a:latin typeface="Britannic Bold" panose="020B0903060703020204" pitchFamily="34" charset="0"/>
              </a:rPr>
              <a:t>Generalidad</a:t>
            </a:r>
            <a:endParaRPr lang="es-CO" sz="2800" dirty="0">
              <a:latin typeface="Britannic Bold" panose="020B0903060703020204" pitchFamily="34" charset="0"/>
            </a:endParaRPr>
          </a:p>
        </p:txBody>
      </p:sp>
      <p:sp>
        <p:nvSpPr>
          <p:cNvPr id="27" name="Rectángulo 26"/>
          <p:cNvSpPr/>
          <p:nvPr/>
        </p:nvSpPr>
        <p:spPr>
          <a:xfrm>
            <a:off x="6081630" y="2416198"/>
            <a:ext cx="18663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800" dirty="0" smtClean="0">
                <a:latin typeface="Britannic Bold" panose="020B0903060703020204" pitchFamily="34" charset="0"/>
              </a:rPr>
              <a:t>Actualidad</a:t>
            </a:r>
            <a:endParaRPr lang="es-CO" sz="2800" dirty="0">
              <a:latin typeface="Britannic Bold" panose="020B0903060703020204" pitchFamily="34" charset="0"/>
            </a:endParaRPr>
          </a:p>
        </p:txBody>
      </p:sp>
      <p:sp>
        <p:nvSpPr>
          <p:cNvPr id="28" name="Rectángulo 27"/>
          <p:cNvSpPr/>
          <p:nvPr/>
        </p:nvSpPr>
        <p:spPr>
          <a:xfrm>
            <a:off x="9266386" y="2424840"/>
            <a:ext cx="15087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800" dirty="0" smtClean="0">
                <a:latin typeface="Britannic Bold" panose="020B0903060703020204" pitchFamily="34" charset="0"/>
              </a:rPr>
              <a:t>Novedad</a:t>
            </a:r>
            <a:endParaRPr lang="es-CO" sz="2800" dirty="0">
              <a:latin typeface="Britannic Bold" panose="020B0903060703020204" pitchFamily="34" charset="0"/>
            </a:endParaRPr>
          </a:p>
        </p:txBody>
      </p:sp>
      <p:sp>
        <p:nvSpPr>
          <p:cNvPr id="29" name="Rectángulo 28"/>
          <p:cNvSpPr/>
          <p:nvPr/>
        </p:nvSpPr>
        <p:spPr>
          <a:xfrm>
            <a:off x="11396108" y="4141492"/>
            <a:ext cx="615553" cy="2602636"/>
          </a:xfrm>
          <a:prstGeom prst="rect">
            <a:avLst/>
          </a:prstGeom>
        </p:spPr>
        <p:txBody>
          <a:bodyPr vert="vert" wrap="none">
            <a:spAutoFit/>
          </a:bodyPr>
          <a:lstStyle/>
          <a:p>
            <a:r>
              <a:rPr lang="es-CO" sz="2800" dirty="0" smtClean="0">
                <a:latin typeface="Britannic Bold" panose="020B0903060703020204" pitchFamily="34" charset="0"/>
              </a:rPr>
              <a:t>Interés humano</a:t>
            </a:r>
            <a:endParaRPr lang="es-CO" sz="2800" dirty="0">
              <a:latin typeface="Britannic Bold" panose="020B0903060703020204" pitchFamily="34" charset="0"/>
            </a:endParaRPr>
          </a:p>
        </p:txBody>
      </p:sp>
      <p:sp>
        <p:nvSpPr>
          <p:cNvPr id="30" name="Rectángulo 29"/>
          <p:cNvSpPr/>
          <p:nvPr/>
        </p:nvSpPr>
        <p:spPr>
          <a:xfrm>
            <a:off x="10004425" y="3757596"/>
            <a:ext cx="615553" cy="1900520"/>
          </a:xfrm>
          <a:prstGeom prst="rect">
            <a:avLst/>
          </a:prstGeom>
        </p:spPr>
        <p:txBody>
          <a:bodyPr vert="vert270" wrap="none">
            <a:spAutoFit/>
          </a:bodyPr>
          <a:lstStyle/>
          <a:p>
            <a:r>
              <a:rPr lang="es-CO" sz="2800" dirty="0" smtClean="0">
                <a:latin typeface="Britannic Bold" panose="020B0903060703020204" pitchFamily="34" charset="0"/>
              </a:rPr>
              <a:t>Proximidad</a:t>
            </a:r>
            <a:endParaRPr lang="es-CO" sz="2800" dirty="0">
              <a:latin typeface="Britannic Bold" panose="020B0903060703020204" pitchFamily="34" charset="0"/>
            </a:endParaRPr>
          </a:p>
        </p:txBody>
      </p:sp>
      <p:sp>
        <p:nvSpPr>
          <p:cNvPr id="32" name="Rectángulo 31"/>
          <p:cNvSpPr/>
          <p:nvPr/>
        </p:nvSpPr>
        <p:spPr>
          <a:xfrm>
            <a:off x="8590940" y="3899078"/>
            <a:ext cx="615553" cy="2104102"/>
          </a:xfrm>
          <a:prstGeom prst="rect">
            <a:avLst/>
          </a:prstGeom>
        </p:spPr>
        <p:txBody>
          <a:bodyPr vert="vert270" wrap="none">
            <a:spAutoFit/>
          </a:bodyPr>
          <a:lstStyle/>
          <a:p>
            <a:r>
              <a:rPr lang="es-CO" sz="2800" dirty="0" smtClean="0">
                <a:latin typeface="Britannic Bold" panose="020B0903060703020204" pitchFamily="34" charset="0"/>
              </a:rPr>
              <a:t>Prominencia</a:t>
            </a:r>
            <a:endParaRPr lang="es-CO" sz="2800" dirty="0">
              <a:latin typeface="Britannic Bold" panose="020B0903060703020204" pitchFamily="34" charset="0"/>
            </a:endParaRPr>
          </a:p>
        </p:txBody>
      </p:sp>
      <p:sp>
        <p:nvSpPr>
          <p:cNvPr id="33" name="Rectángulo 32"/>
          <p:cNvSpPr/>
          <p:nvPr/>
        </p:nvSpPr>
        <p:spPr>
          <a:xfrm>
            <a:off x="2304714" y="2804390"/>
            <a:ext cx="23759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800" dirty="0" smtClean="0">
                <a:latin typeface="Britannic Bold" panose="020B0903060703020204" pitchFamily="34" charset="0"/>
              </a:rPr>
              <a:t>Consecuencia</a:t>
            </a:r>
            <a:endParaRPr lang="es-CO" sz="2800" dirty="0">
              <a:latin typeface="Britannic Bold" panose="020B0903060703020204" pitchFamily="34" charset="0"/>
            </a:endParaRPr>
          </a:p>
        </p:txBody>
      </p:sp>
      <p:sp>
        <p:nvSpPr>
          <p:cNvPr id="34" name="Rectángulo 33"/>
          <p:cNvSpPr/>
          <p:nvPr/>
        </p:nvSpPr>
        <p:spPr>
          <a:xfrm>
            <a:off x="3279644" y="3977577"/>
            <a:ext cx="21636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800" dirty="0" smtClean="0">
                <a:latin typeface="Britannic Bold" panose="020B0903060703020204" pitchFamily="34" charset="0"/>
              </a:rPr>
              <a:t>Oportunidad</a:t>
            </a:r>
            <a:endParaRPr lang="es-CO" sz="2800" dirty="0">
              <a:latin typeface="Britannic Bold" panose="020B0903060703020204" pitchFamily="34" charset="0"/>
            </a:endParaRPr>
          </a:p>
        </p:txBody>
      </p:sp>
      <p:sp>
        <p:nvSpPr>
          <p:cNvPr id="35" name="Rectángulo 34"/>
          <p:cNvSpPr/>
          <p:nvPr/>
        </p:nvSpPr>
        <p:spPr>
          <a:xfrm>
            <a:off x="2072211" y="5573460"/>
            <a:ext cx="17972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800" dirty="0" smtClean="0">
                <a:latin typeface="Britannic Bold" panose="020B0903060703020204" pitchFamily="34" charset="0"/>
              </a:rPr>
              <a:t>Desenlace</a:t>
            </a:r>
            <a:endParaRPr lang="es-CO" sz="2800" dirty="0">
              <a:latin typeface="Britannic Bold" panose="020B0903060703020204" pitchFamily="34" charset="0"/>
            </a:endParaRPr>
          </a:p>
        </p:txBody>
      </p:sp>
      <p:sp>
        <p:nvSpPr>
          <p:cNvPr id="36" name="Rectángulo 35"/>
          <p:cNvSpPr/>
          <p:nvPr/>
        </p:nvSpPr>
        <p:spPr>
          <a:xfrm>
            <a:off x="5053895" y="5047250"/>
            <a:ext cx="10358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800" dirty="0" smtClean="0">
                <a:latin typeface="Britannic Bold" panose="020B0903060703020204" pitchFamily="34" charset="0"/>
              </a:rPr>
              <a:t>Tema</a:t>
            </a:r>
            <a:endParaRPr lang="es-CO" sz="2800" dirty="0">
              <a:latin typeface="Britannic Bold" panose="020B0903060703020204" pitchFamily="34" charset="0"/>
            </a:endParaRPr>
          </a:p>
        </p:txBody>
      </p:sp>
      <p:sp>
        <p:nvSpPr>
          <p:cNvPr id="37" name="Rectángulo 36"/>
          <p:cNvSpPr/>
          <p:nvPr/>
        </p:nvSpPr>
        <p:spPr>
          <a:xfrm>
            <a:off x="5783772" y="5961649"/>
            <a:ext cx="14430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800" dirty="0" smtClean="0">
                <a:latin typeface="Britannic Bold" panose="020B0903060703020204" pitchFamily="34" charset="0"/>
              </a:rPr>
              <a:t>Servicio</a:t>
            </a:r>
            <a:endParaRPr lang="es-CO" sz="28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43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24217" cy="685859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5531"/>
            <a:ext cx="1024217" cy="100592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128260"/>
            <a:ext cx="1024217" cy="1152244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1024217" y="793006"/>
            <a:ext cx="11053483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600" dirty="0" smtClean="0">
                <a:latin typeface="Britannic Bold" panose="020B0903060703020204" pitchFamily="34" charset="0"/>
              </a:rPr>
              <a:t>Género Periodístico</a:t>
            </a:r>
          </a:p>
          <a:p>
            <a:pPr algn="ctr"/>
            <a:endParaRPr lang="es-CO" sz="2800" dirty="0">
              <a:latin typeface="Britannic Bold" panose="020B0903060703020204" pitchFamily="34" charset="0"/>
            </a:endParaRPr>
          </a:p>
          <a:p>
            <a:pPr algn="ctr"/>
            <a:r>
              <a:rPr lang="es-CO" sz="2800" dirty="0" smtClean="0">
                <a:latin typeface="Britannic Bold" panose="020B0903060703020204" pitchFamily="34" charset="0"/>
              </a:rPr>
              <a:t>El género periodístico se puede definir en función del papel que juega el narrador o emisor del mensaje en relación con la realidad observada</a:t>
            </a:r>
          </a:p>
          <a:p>
            <a:endParaRPr lang="es-CO" dirty="0" smtClean="0">
              <a:latin typeface="Britannic Bold" panose="020B0903060703020204" pitchFamily="34" charset="0"/>
            </a:endParaRPr>
          </a:p>
          <a:p>
            <a:endParaRPr lang="es-CO" dirty="0" smtClean="0">
              <a:latin typeface="Britannic Bold" panose="020B0903060703020204" pitchFamily="34" charset="0"/>
            </a:endParaRPr>
          </a:p>
          <a:p>
            <a:endParaRPr lang="es-CO" dirty="0">
              <a:latin typeface="Britannic Bold" panose="020B0903060703020204" pitchFamily="34" charset="0"/>
            </a:endParaRPr>
          </a:p>
          <a:p>
            <a:endParaRPr lang="es-CO" dirty="0" smtClean="0">
              <a:latin typeface="Britannic Bold" panose="020B0903060703020204" pitchFamily="34" charset="0"/>
            </a:endParaRPr>
          </a:p>
          <a:p>
            <a:endParaRPr lang="es-CO" dirty="0">
              <a:latin typeface="Britannic Bold" panose="020B0903060703020204" pitchFamily="34" charset="0"/>
            </a:endParaRPr>
          </a:p>
          <a:p>
            <a:endParaRPr lang="es-CO" dirty="0" smtClean="0">
              <a:latin typeface="Britannic Bold" panose="020B0903060703020204" pitchFamily="34" charset="0"/>
            </a:endParaRPr>
          </a:p>
          <a:p>
            <a:endParaRPr lang="es-CO" dirty="0">
              <a:latin typeface="Britannic Bold" panose="020B0903060703020204" pitchFamily="34" charset="0"/>
            </a:endParaRPr>
          </a:p>
          <a:p>
            <a:endParaRPr lang="es-CO" dirty="0" smtClean="0">
              <a:latin typeface="Britannic Bold" panose="020B0903060703020204" pitchFamily="34" charset="0"/>
            </a:endParaRPr>
          </a:p>
          <a:p>
            <a:endParaRPr lang="es-CO" dirty="0">
              <a:latin typeface="Britannic Bold" panose="020B0903060703020204" pitchFamily="34" charset="0"/>
            </a:endParaRPr>
          </a:p>
          <a:p>
            <a:endParaRPr lang="es-CO" dirty="0" smtClean="0">
              <a:latin typeface="Britannic Bold" panose="020B0903060703020204" pitchFamily="34" charset="0"/>
            </a:endParaRPr>
          </a:p>
          <a:p>
            <a:endParaRPr lang="es-CO" dirty="0">
              <a:latin typeface="Britannic Bold" panose="020B0903060703020204" pitchFamily="34" charset="0"/>
            </a:endParaRPr>
          </a:p>
          <a:p>
            <a:endParaRPr lang="es-CO" dirty="0" smtClean="0">
              <a:latin typeface="Britannic Bold" panose="020B0903060703020204" pitchFamily="34" charset="0"/>
            </a:endParaRPr>
          </a:p>
          <a:p>
            <a:endParaRPr lang="es-CO" dirty="0">
              <a:latin typeface="Britannic Bold" panose="020B0903060703020204" pitchFamily="34" charset="0"/>
            </a:endParaRPr>
          </a:p>
          <a:p>
            <a:endParaRPr lang="es-CO" dirty="0" smtClean="0">
              <a:latin typeface="Britannic Bold" panose="020B0903060703020204" pitchFamily="34" charset="0"/>
            </a:endParaRPr>
          </a:p>
          <a:p>
            <a:endParaRPr lang="es-CO" dirty="0">
              <a:latin typeface="Britannic Bold" panose="020B0903060703020204" pitchFamily="34" charset="0"/>
            </a:endParaRPr>
          </a:p>
          <a:p>
            <a:endParaRPr lang="es-CO" dirty="0" smtClean="0">
              <a:latin typeface="Britannic Bold" panose="020B0903060703020204" pitchFamily="34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1942384" y="3239838"/>
            <a:ext cx="910056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sz="2800" dirty="0" smtClean="0">
              <a:solidFill>
                <a:schemeClr val="accent2">
                  <a:lumMod val="75000"/>
                </a:schemeClr>
              </a:solidFill>
              <a:latin typeface="Britannic Bold" panose="020B0903060703020204" pitchFamily="34" charset="0"/>
            </a:endParaRPr>
          </a:p>
          <a:p>
            <a:r>
              <a:rPr lang="es-CO" sz="2800" dirty="0" smtClean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textos de opinión Editorial / artículo / columna / Cartas</a:t>
            </a:r>
            <a:endParaRPr lang="es-CO" sz="2800" dirty="0">
              <a:solidFill>
                <a:schemeClr val="accent2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1807134" y="5266863"/>
            <a:ext cx="53367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800" dirty="0" smtClean="0">
                <a:solidFill>
                  <a:schemeClr val="accent4">
                    <a:lumMod val="75000"/>
                  </a:schemeClr>
                </a:solidFill>
                <a:latin typeface="Britannic Bold" panose="020B0903060703020204" pitchFamily="34" charset="0"/>
              </a:rPr>
              <a:t> textos mixtos Crónica  / crítica</a:t>
            </a:r>
            <a:endParaRPr lang="es-CO" sz="2800" dirty="0">
              <a:solidFill>
                <a:schemeClr val="accent4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1942384" y="4409077"/>
            <a:ext cx="85202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800" dirty="0" smtClean="0">
                <a:solidFill>
                  <a:srgbClr val="FF9933"/>
                </a:solidFill>
                <a:latin typeface="Britannic Bold" panose="020B0903060703020204" pitchFamily="34" charset="0"/>
              </a:rPr>
              <a:t>textos informativos Noticia / reportaje  / entrevista</a:t>
            </a:r>
            <a:endParaRPr lang="es-CO" sz="2800" dirty="0">
              <a:solidFill>
                <a:srgbClr val="FF9933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52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24217" cy="685859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01961"/>
            <a:ext cx="1024217" cy="100592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395678"/>
            <a:ext cx="1024217" cy="1152244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1304925" y="919460"/>
            <a:ext cx="10772775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600" dirty="0" smtClean="0">
                <a:solidFill>
                  <a:srgbClr val="FF9933"/>
                </a:solidFill>
                <a:latin typeface="Britannic Bold" panose="020B0903060703020204" pitchFamily="34" charset="0"/>
              </a:rPr>
              <a:t>Textos informativos </a:t>
            </a:r>
          </a:p>
          <a:p>
            <a:pPr algn="ctr"/>
            <a:r>
              <a:rPr lang="es-CO" sz="2800" dirty="0" smtClean="0">
                <a:solidFill>
                  <a:srgbClr val="FF9933"/>
                </a:solidFill>
                <a:latin typeface="Britannic Bold" panose="020B0903060703020204" pitchFamily="34" charset="0"/>
              </a:rPr>
              <a:t>tienen como objetivo prioritario la transmisión de informaciones sobre personas, lugares, acciones o acontecimientos</a:t>
            </a:r>
            <a:endParaRPr lang="es-CO" sz="2800" dirty="0">
              <a:solidFill>
                <a:srgbClr val="FF9933"/>
              </a:solidFill>
              <a:latin typeface="Britannic Bold" panose="020B0903060703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304925" y="2967335"/>
            <a:ext cx="10772775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600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T</a:t>
            </a:r>
            <a:r>
              <a:rPr lang="es-CO" sz="3600" dirty="0" smtClean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extos de opinión o interpretativos </a:t>
            </a:r>
          </a:p>
          <a:p>
            <a:pPr algn="ctr"/>
            <a:r>
              <a:rPr lang="es-CO" sz="2800" dirty="0" smtClean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no responden a las características propias de la información, puesto que pretenden divulgar ideas </a:t>
            </a:r>
            <a:endParaRPr lang="es-CO" sz="2800" dirty="0">
              <a:solidFill>
                <a:schemeClr val="accent2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219200" y="5087035"/>
            <a:ext cx="10972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600" dirty="0" smtClean="0"/>
              <a:t> </a:t>
            </a:r>
            <a:r>
              <a:rPr lang="es-CO" sz="3600" dirty="0">
                <a:solidFill>
                  <a:schemeClr val="accent4">
                    <a:lumMod val="75000"/>
                  </a:schemeClr>
                </a:solidFill>
                <a:latin typeface="Britannic Bold" panose="020B0903060703020204" pitchFamily="34" charset="0"/>
              </a:rPr>
              <a:t>T</a:t>
            </a:r>
            <a:r>
              <a:rPr lang="es-CO" sz="3600" dirty="0" smtClean="0">
                <a:solidFill>
                  <a:schemeClr val="accent4">
                    <a:lumMod val="75000"/>
                  </a:schemeClr>
                </a:solidFill>
                <a:latin typeface="Britannic Bold" panose="020B0903060703020204" pitchFamily="34" charset="0"/>
              </a:rPr>
              <a:t>extos mixtos </a:t>
            </a:r>
          </a:p>
          <a:p>
            <a:pPr algn="ctr"/>
            <a:r>
              <a:rPr lang="es-CO" sz="2800" dirty="0" smtClean="0">
                <a:solidFill>
                  <a:schemeClr val="accent4">
                    <a:lumMod val="75000"/>
                  </a:schemeClr>
                </a:solidFill>
                <a:latin typeface="Britannic Bold" panose="020B0903060703020204" pitchFamily="34" charset="0"/>
              </a:rPr>
              <a:t>son una mezcla creativa y abierta de información y opinión</a:t>
            </a:r>
            <a:endParaRPr lang="es-CO" sz="2800" dirty="0">
              <a:solidFill>
                <a:schemeClr val="accent4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15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24217" cy="685859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97186"/>
            <a:ext cx="1024217" cy="100592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277053"/>
            <a:ext cx="1024217" cy="1152244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1024217" y="502784"/>
            <a:ext cx="1116778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CO" sz="4800" dirty="0" smtClean="0">
              <a:latin typeface="Britannic Bold" panose="020B0903060703020204" pitchFamily="34" charset="0"/>
            </a:endParaRPr>
          </a:p>
          <a:p>
            <a:pPr algn="ctr"/>
            <a:r>
              <a:rPr lang="es-CO" sz="4800" dirty="0" smtClean="0">
                <a:latin typeface="Britannic Bold" panose="020B0903060703020204" pitchFamily="34" charset="0"/>
              </a:rPr>
              <a:t>Estructura del texto periodístico</a:t>
            </a:r>
          </a:p>
          <a:p>
            <a:endParaRPr lang="es-CO" sz="4800" dirty="0" smtClean="0">
              <a:latin typeface="Britannic Bold" panose="020B0903060703020204" pitchFamily="34" charset="0"/>
            </a:endParaRPr>
          </a:p>
          <a:p>
            <a:endParaRPr lang="es-CO" sz="3600" dirty="0">
              <a:latin typeface="Britannic Bold" panose="020B0903060703020204" pitchFamily="34" charset="0"/>
            </a:endParaRPr>
          </a:p>
          <a:p>
            <a:pPr algn="ctr"/>
            <a:r>
              <a:rPr lang="es-CO" sz="3600" dirty="0" smtClean="0">
                <a:latin typeface="Britannic Bold" panose="020B0903060703020204" pitchFamily="34" charset="0"/>
              </a:rPr>
              <a:t>Todos los géneros periodísticos presentan dos o tres partes diferenciadas tipográficamente</a:t>
            </a:r>
          </a:p>
          <a:p>
            <a:pPr algn="ctr"/>
            <a:r>
              <a:rPr lang="es-CO" sz="3600" dirty="0" smtClean="0">
                <a:latin typeface="Britannic Bold" panose="020B0903060703020204" pitchFamily="34" charset="0"/>
              </a:rPr>
              <a:t> </a:t>
            </a:r>
          </a:p>
          <a:p>
            <a:pPr algn="ctr"/>
            <a:r>
              <a:rPr lang="es-CO" sz="3600" dirty="0" smtClean="0">
                <a:latin typeface="Britannic Bold" panose="020B0903060703020204" pitchFamily="34" charset="0"/>
              </a:rPr>
              <a:t>los titulares, el cuerpo o desarrollo y el lead o entrada</a:t>
            </a:r>
            <a:endParaRPr lang="es-CO" sz="36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40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24217" cy="685859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78136"/>
            <a:ext cx="1024217" cy="100592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2186128"/>
            <a:ext cx="1024217" cy="1152244"/>
          </a:xfrm>
          <a:prstGeom prst="rect">
            <a:avLst/>
          </a:prstGeom>
        </p:spPr>
      </p:pic>
      <p:sp>
        <p:nvSpPr>
          <p:cNvPr id="7" name="Combinar 6"/>
          <p:cNvSpPr/>
          <p:nvPr/>
        </p:nvSpPr>
        <p:spPr>
          <a:xfrm>
            <a:off x="2433637" y="1122859"/>
            <a:ext cx="8229600" cy="5201586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CuadroTexto 7"/>
          <p:cNvSpPr txBox="1"/>
          <p:nvPr/>
        </p:nvSpPr>
        <p:spPr>
          <a:xfrm>
            <a:off x="3372787" y="1684063"/>
            <a:ext cx="5846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dirty="0" smtClean="0">
                <a:latin typeface="Britannic Bold" panose="020B0903060703020204" pitchFamily="34" charset="0"/>
              </a:rPr>
              <a:t>   TITULARES</a:t>
            </a:r>
            <a:endParaRPr lang="es-CO" sz="3600" dirty="0">
              <a:latin typeface="Britannic Bold" panose="020B0903060703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3971925" y="2762250"/>
            <a:ext cx="51720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dirty="0" smtClean="0">
                <a:latin typeface="Britannic Bold" panose="020B0903060703020204" pitchFamily="34" charset="0"/>
              </a:rPr>
              <a:t>LEAD</a:t>
            </a:r>
            <a:endParaRPr lang="es-CO" sz="4400" dirty="0">
              <a:latin typeface="Britannic Bold" panose="020B09030607030202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5021704" y="3723652"/>
            <a:ext cx="32650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Britannic Bold" panose="020B0903060703020204" pitchFamily="34" charset="0"/>
              </a:rPr>
              <a:t>CUERPO O DESARROLLO DE LA NOTICIA</a:t>
            </a:r>
            <a:endParaRPr lang="es-CO" sz="2800" dirty="0">
              <a:latin typeface="Britannic Bold" panose="020B0903060703020204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5734049" y="5457825"/>
            <a:ext cx="16383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Britannic Bold" panose="020B0903060703020204" pitchFamily="34" charset="0"/>
              </a:rPr>
              <a:t>Remate</a:t>
            </a:r>
          </a:p>
          <a:p>
            <a:pPr algn="ctr"/>
            <a:r>
              <a:rPr lang="es-CO" sz="2800" dirty="0" smtClean="0">
                <a:latin typeface="Britannic Bold" panose="020B0903060703020204" pitchFamily="34" charset="0"/>
              </a:rPr>
              <a:t>o salida</a:t>
            </a:r>
            <a:endParaRPr lang="es-CO" sz="28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01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94"/>
            <a:ext cx="1024217" cy="685859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63836"/>
            <a:ext cx="1024217" cy="100592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" y="1852753"/>
            <a:ext cx="1024217" cy="1152244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895475" y="997459"/>
            <a:ext cx="59721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 smtClean="0">
                <a:latin typeface="Britannic Bold" panose="020B0903060703020204" pitchFamily="34" charset="0"/>
              </a:rPr>
              <a:t>Titulares</a:t>
            </a:r>
          </a:p>
          <a:p>
            <a:r>
              <a:rPr lang="es-CO" sz="2800" dirty="0" smtClean="0">
                <a:latin typeface="Britannic Bold" panose="020B0903060703020204" pitchFamily="34" charset="0"/>
              </a:rPr>
              <a:t>Antetítulo / título / subtítulo</a:t>
            </a:r>
            <a:endParaRPr lang="es-CO" sz="2800" dirty="0">
              <a:latin typeface="Britannic Bold" panose="020B0903060703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1895476" y="2248525"/>
            <a:ext cx="101060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 smtClean="0">
                <a:latin typeface="Britannic Bold" panose="020B0903060703020204" pitchFamily="34" charset="0"/>
              </a:rPr>
              <a:t>Lead o entradilla:</a:t>
            </a:r>
          </a:p>
          <a:p>
            <a:r>
              <a:rPr lang="es-CO" sz="2800" dirty="0" smtClean="0">
                <a:latin typeface="Britannic Bold" panose="020B0903060703020204" pitchFamily="34" charset="0"/>
              </a:rPr>
              <a:t>¿Qué / quién / cuándo / cómo / dónde / por qué  / para qué? </a:t>
            </a:r>
            <a:endParaRPr lang="es-CO" sz="2800" dirty="0">
              <a:latin typeface="Britannic Bold" panose="020B0903060703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895475" y="3706786"/>
            <a:ext cx="91630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 smtClean="0">
                <a:latin typeface="Britannic Bold" panose="020B0903060703020204" pitchFamily="34" charset="0"/>
              </a:rPr>
              <a:t>Cuerpo o desarrollo de la noticia:</a:t>
            </a:r>
          </a:p>
          <a:p>
            <a:r>
              <a:rPr lang="es-CO" sz="2800" dirty="0" smtClean="0">
                <a:latin typeface="Britannic Bold" panose="020B0903060703020204" pitchFamily="34" charset="0"/>
              </a:rPr>
              <a:t>Datos en orden decreciente / detalles / citas históricas</a:t>
            </a:r>
            <a:endParaRPr lang="es-CO" sz="2800" dirty="0">
              <a:latin typeface="Britannic Bold" panose="020B0903060703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895476" y="5105400"/>
            <a:ext cx="5162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 smtClean="0">
                <a:latin typeface="Britannic Bold" panose="020B0903060703020204" pitchFamily="34" charset="0"/>
              </a:rPr>
              <a:t>Remate: </a:t>
            </a:r>
          </a:p>
          <a:p>
            <a:r>
              <a:rPr lang="es-CO" sz="2800" dirty="0">
                <a:latin typeface="Britannic Bold" panose="020B0903060703020204" pitchFamily="34" charset="0"/>
              </a:rPr>
              <a:t>C</a:t>
            </a:r>
            <a:r>
              <a:rPr lang="es-CO" sz="2800" dirty="0" smtClean="0">
                <a:latin typeface="Britannic Bold" panose="020B0903060703020204" pitchFamily="34" charset="0"/>
              </a:rPr>
              <a:t>onclusión o Salida</a:t>
            </a:r>
            <a:endParaRPr lang="es-CO" sz="28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27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303</Words>
  <Application>Microsoft Office PowerPoint</Application>
  <PresentationFormat>Panorámica</PresentationFormat>
  <Paragraphs>80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Britannic Bold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jefe de redaccion</dc:creator>
  <cp:lastModifiedBy>jefe de redaccion</cp:lastModifiedBy>
  <cp:revision>15</cp:revision>
  <dcterms:created xsi:type="dcterms:W3CDTF">2019-07-26T18:01:34Z</dcterms:created>
  <dcterms:modified xsi:type="dcterms:W3CDTF">2019-07-26T21:00:25Z</dcterms:modified>
</cp:coreProperties>
</file>